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6" r:id="rId2"/>
    <p:sldId id="256" r:id="rId3"/>
    <p:sldId id="340" r:id="rId4"/>
    <p:sldId id="318" r:id="rId5"/>
    <p:sldId id="342" r:id="rId6"/>
    <p:sldId id="348" r:id="rId7"/>
    <p:sldId id="319" r:id="rId8"/>
    <p:sldId id="320" r:id="rId9"/>
    <p:sldId id="322" r:id="rId10"/>
    <p:sldId id="323" r:id="rId11"/>
    <p:sldId id="338" r:id="rId12"/>
    <p:sldId id="337" r:id="rId13"/>
    <p:sldId id="321" r:id="rId14"/>
    <p:sldId id="349" r:id="rId15"/>
    <p:sldId id="324" r:id="rId16"/>
    <p:sldId id="344" r:id="rId17"/>
    <p:sldId id="347" r:id="rId18"/>
    <p:sldId id="359" r:id="rId19"/>
    <p:sldId id="352" r:id="rId20"/>
    <p:sldId id="351" r:id="rId21"/>
    <p:sldId id="354" r:id="rId22"/>
    <p:sldId id="353" r:id="rId23"/>
    <p:sldId id="355" r:id="rId24"/>
    <p:sldId id="356" r:id="rId25"/>
    <p:sldId id="357" r:id="rId26"/>
    <p:sldId id="358" r:id="rId27"/>
    <p:sldId id="339" r:id="rId28"/>
    <p:sldId id="343" r:id="rId29"/>
    <p:sldId id="316" r:id="rId30"/>
  </p:sldIdLst>
  <p:sldSz cx="20104100" cy="1130935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ADD2"/>
    <a:srgbClr val="8BAE3D"/>
    <a:srgbClr val="92D050"/>
    <a:srgbClr val="009640"/>
    <a:srgbClr val="019FE5"/>
    <a:srgbClr val="DB6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7" autoAdjust="0"/>
    <p:restoredTop sz="94699" autoAdjust="0"/>
  </p:normalViewPr>
  <p:slideViewPr>
    <p:cSldViewPr>
      <p:cViewPr varScale="1">
        <p:scale>
          <a:sx n="67" d="100"/>
          <a:sy n="67" d="100"/>
        </p:scale>
        <p:origin x="654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33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02" cy="497447"/>
          </a:xfrm>
          <a:prstGeom prst="rect">
            <a:avLst/>
          </a:prstGeom>
        </p:spPr>
        <p:txBody>
          <a:bodyPr vert="horz" lIns="48678" tIns="24339" rIns="48678" bIns="24339" rtlCol="0"/>
          <a:lstStyle>
            <a:lvl1pPr algn="l">
              <a:defRPr sz="6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63" y="2"/>
            <a:ext cx="2945802" cy="497447"/>
          </a:xfrm>
          <a:prstGeom prst="rect">
            <a:avLst/>
          </a:prstGeom>
        </p:spPr>
        <p:txBody>
          <a:bodyPr vert="horz" lIns="48678" tIns="24339" rIns="48678" bIns="24339" rtlCol="0"/>
          <a:lstStyle>
            <a:lvl1pPr algn="r">
              <a:defRPr sz="600"/>
            </a:lvl1pPr>
          </a:lstStyle>
          <a:p>
            <a:fld id="{80777B89-6E6C-475A-B203-0C323D5E1179}" type="datetimeFigureOut">
              <a:rPr lang="de-DE" smtClean="0"/>
              <a:t>12.11.2025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192"/>
            <a:ext cx="2945802" cy="497446"/>
          </a:xfrm>
          <a:prstGeom prst="rect">
            <a:avLst/>
          </a:prstGeom>
        </p:spPr>
        <p:txBody>
          <a:bodyPr vert="horz" lIns="48678" tIns="24339" rIns="48678" bIns="24339" rtlCol="0" anchor="b"/>
          <a:lstStyle>
            <a:lvl1pPr algn="l">
              <a:defRPr sz="6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63" y="9429192"/>
            <a:ext cx="2945802" cy="497446"/>
          </a:xfrm>
          <a:prstGeom prst="rect">
            <a:avLst/>
          </a:prstGeom>
        </p:spPr>
        <p:txBody>
          <a:bodyPr vert="horz" lIns="48678" tIns="24339" rIns="48678" bIns="24339" rtlCol="0" anchor="b"/>
          <a:lstStyle>
            <a:lvl1pPr algn="r">
              <a:defRPr sz="600"/>
            </a:lvl1pPr>
          </a:lstStyle>
          <a:p>
            <a:fld id="{935E79AD-CBD6-4F7B-87FE-5EC0D717A9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30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02" cy="497447"/>
          </a:xfrm>
          <a:prstGeom prst="rect">
            <a:avLst/>
          </a:prstGeom>
        </p:spPr>
        <p:txBody>
          <a:bodyPr vert="horz" lIns="48678" tIns="24339" rIns="48678" bIns="24339" rtlCol="0"/>
          <a:lstStyle>
            <a:lvl1pPr algn="l">
              <a:defRPr sz="6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63" y="2"/>
            <a:ext cx="2945802" cy="497447"/>
          </a:xfrm>
          <a:prstGeom prst="rect">
            <a:avLst/>
          </a:prstGeom>
        </p:spPr>
        <p:txBody>
          <a:bodyPr vert="horz" lIns="48678" tIns="24339" rIns="48678" bIns="24339" rtlCol="0"/>
          <a:lstStyle>
            <a:lvl1pPr algn="r">
              <a:defRPr sz="600"/>
            </a:lvl1pPr>
          </a:lstStyle>
          <a:p>
            <a:fld id="{3CEC2A42-066A-4FF2-A460-B8FAA1839447}" type="datetimeFigureOut">
              <a:rPr lang="de-DE" smtClean="0"/>
              <a:t>12.11.2025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8" tIns="24339" rIns="48678" bIns="243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553" y="4776604"/>
            <a:ext cx="5438569" cy="3909903"/>
          </a:xfrm>
          <a:prstGeom prst="rect">
            <a:avLst/>
          </a:prstGeom>
        </p:spPr>
        <p:txBody>
          <a:bodyPr vert="horz" lIns="48678" tIns="24339" rIns="48678" bIns="24339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192"/>
            <a:ext cx="2945802" cy="497446"/>
          </a:xfrm>
          <a:prstGeom prst="rect">
            <a:avLst/>
          </a:prstGeom>
        </p:spPr>
        <p:txBody>
          <a:bodyPr vert="horz" lIns="48678" tIns="24339" rIns="48678" bIns="24339" rtlCol="0" anchor="b"/>
          <a:lstStyle>
            <a:lvl1pPr algn="l">
              <a:defRPr sz="6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63" y="9429192"/>
            <a:ext cx="2945802" cy="497446"/>
          </a:xfrm>
          <a:prstGeom prst="rect">
            <a:avLst/>
          </a:prstGeom>
        </p:spPr>
        <p:txBody>
          <a:bodyPr vert="horz" lIns="48678" tIns="24339" rIns="48678" bIns="24339" rtlCol="0" anchor="b"/>
          <a:lstStyle>
            <a:lvl1pPr algn="r">
              <a:defRPr sz="600"/>
            </a:lvl1pPr>
          </a:lstStyle>
          <a:p>
            <a:fld id="{3D9C8E30-F12F-441B-9A49-DA566B79ED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991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8E30-F12F-441B-9A49-DA566B79EDA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67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8E30-F12F-441B-9A49-DA566B79EDA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97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8E30-F12F-441B-9A49-DA566B79EDA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35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8E30-F12F-441B-9A49-DA566B79EDA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42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8E30-F12F-441B-9A49-DA566B79EDA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12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8E30-F12F-441B-9A49-DA566B79EDA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3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8E30-F12F-441B-9A49-DA566B79EDA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30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 kern="120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Holder 3"/>
          <p:cNvSpPr>
            <a:spLocks noGrp="1"/>
          </p:cNvSpPr>
          <p:nvPr>
            <p:ph type="body" idx="10" hasCustomPrompt="1"/>
          </p:nvPr>
        </p:nvSpPr>
        <p:spPr>
          <a:xfrm>
            <a:off x="393886" y="10123973"/>
            <a:ext cx="17158577" cy="1107996"/>
          </a:xfrm>
        </p:spPr>
        <p:txBody>
          <a:bodyPr lIns="0" tIns="0" rIns="0" bIns="0"/>
          <a:lstStyle>
            <a:lvl1pPr>
              <a:defRPr sz="72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Körperliche Gesundheit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9998444"/>
            <a:ext cx="20104100" cy="1310908"/>
            <a:chOff x="0" y="9735452"/>
            <a:chExt cx="20104100" cy="1573531"/>
          </a:xfrm>
        </p:grpSpPr>
        <p:sp>
          <p:nvSpPr>
            <p:cNvPr id="8" name="object 2"/>
            <p:cNvSpPr/>
            <p:nvPr/>
          </p:nvSpPr>
          <p:spPr>
            <a:xfrm>
              <a:off x="0" y="9735453"/>
              <a:ext cx="20104100" cy="1573530"/>
            </a:xfrm>
            <a:custGeom>
              <a:avLst/>
              <a:gdLst/>
              <a:ahLst/>
              <a:cxnLst/>
              <a:rect l="l" t="t" r="r" b="b"/>
              <a:pathLst>
                <a:path w="20104100" h="1573529">
                  <a:moveTo>
                    <a:pt x="0" y="1573103"/>
                  </a:moveTo>
                  <a:lnTo>
                    <a:pt x="20104099" y="1573103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1573103"/>
                  </a:lnTo>
                  <a:close/>
                </a:path>
              </a:pathLst>
            </a:custGeom>
            <a:solidFill>
              <a:srgbClr val="8BA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/>
            <p:cNvSpPr/>
            <p:nvPr/>
          </p:nvSpPr>
          <p:spPr>
            <a:xfrm>
              <a:off x="17946348" y="9735452"/>
              <a:ext cx="2145182" cy="1573530"/>
            </a:xfrm>
            <a:custGeom>
              <a:avLst/>
              <a:gdLst/>
              <a:ahLst/>
              <a:cxnLst/>
              <a:rect l="l" t="t" r="r" b="b"/>
              <a:pathLst>
                <a:path w="4607559" h="2911475">
                  <a:moveTo>
                    <a:pt x="0" y="2910906"/>
                  </a:moveTo>
                  <a:lnTo>
                    <a:pt x="4607189" y="2910906"/>
                  </a:lnTo>
                  <a:lnTo>
                    <a:pt x="4607189" y="0"/>
                  </a:lnTo>
                  <a:lnTo>
                    <a:pt x="0" y="0"/>
                  </a:lnTo>
                  <a:lnTo>
                    <a:pt x="0" y="291090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3267" y="9972918"/>
              <a:ext cx="1471342" cy="1156390"/>
            </a:xfrm>
            <a:prstGeom prst="rect">
              <a:avLst/>
            </a:prstGeom>
          </p:spPr>
        </p:pic>
      </p:grp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270013"/>
            <a:ext cx="18093690" cy="1422261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 kern="120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Holder 3"/>
          <p:cNvSpPr>
            <a:spLocks noGrp="1"/>
          </p:cNvSpPr>
          <p:nvPr>
            <p:ph type="body" idx="10" hasCustomPrompt="1"/>
          </p:nvPr>
        </p:nvSpPr>
        <p:spPr>
          <a:xfrm>
            <a:off x="393886" y="10123973"/>
            <a:ext cx="17158577" cy="1107996"/>
          </a:xfrm>
        </p:spPr>
        <p:txBody>
          <a:bodyPr lIns="0" tIns="0" rIns="0" bIns="0"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Körperliche Gesundheit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270013"/>
            <a:ext cx="18093690" cy="1422261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 i="0" kern="120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Holder 3"/>
          <p:cNvSpPr>
            <a:spLocks noGrp="1"/>
          </p:cNvSpPr>
          <p:nvPr>
            <p:ph type="body" idx="10" hasCustomPrompt="1"/>
          </p:nvPr>
        </p:nvSpPr>
        <p:spPr>
          <a:xfrm>
            <a:off x="393886" y="10123973"/>
            <a:ext cx="17158577" cy="1107996"/>
          </a:xfrm>
        </p:spPr>
        <p:txBody>
          <a:bodyPr lIns="0" tIns="0" rIns="0" bIns="0"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Körperliche Gesundheit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270013"/>
            <a:ext cx="18093690" cy="1269862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 i="0" kern="120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endParaRPr dirty="0"/>
          </a:p>
        </p:txBody>
      </p:sp>
      <p:sp>
        <p:nvSpPr>
          <p:cNvPr id="6" name="Holder 3"/>
          <p:cNvSpPr>
            <a:spLocks noGrp="1"/>
          </p:cNvSpPr>
          <p:nvPr>
            <p:ph type="body" idx="10" hasCustomPrompt="1"/>
          </p:nvPr>
        </p:nvSpPr>
        <p:spPr>
          <a:xfrm>
            <a:off x="393886" y="10123973"/>
            <a:ext cx="17158577" cy="1107996"/>
          </a:xfrm>
        </p:spPr>
        <p:txBody>
          <a:bodyPr lIns="0" tIns="0" rIns="0" bIns="0"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Körperliche Gesundheit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E9178DA7-0BAE-4A2F-9A30-5653E289698A}" type="datetimeFigureOut">
              <a:rPr lang="de-DE" smtClean="0"/>
              <a:t>12.11.2025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A662DAC7-C4F5-44AC-9C94-41A9B4DAFC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6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138499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E9178DA7-0BAE-4A2F-9A30-5653E289698A}" type="datetimeFigureOut">
              <a:rPr lang="de-DE" smtClean="0"/>
              <a:t>12.11.2025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A662DAC7-C4F5-44AC-9C94-41A9B4DAFC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12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0" y="9998074"/>
            <a:ext cx="20104100" cy="1310907"/>
            <a:chOff x="0" y="9735452"/>
            <a:chExt cx="20104100" cy="1573530"/>
          </a:xfrm>
        </p:grpSpPr>
        <p:sp>
          <p:nvSpPr>
            <p:cNvPr id="13" name="object 2"/>
            <p:cNvSpPr/>
            <p:nvPr/>
          </p:nvSpPr>
          <p:spPr>
            <a:xfrm>
              <a:off x="0" y="9735452"/>
              <a:ext cx="20104100" cy="1573530"/>
            </a:xfrm>
            <a:custGeom>
              <a:avLst/>
              <a:gdLst/>
              <a:ahLst/>
              <a:cxnLst/>
              <a:rect l="l" t="t" r="r" b="b"/>
              <a:pathLst>
                <a:path w="20104100" h="1573529">
                  <a:moveTo>
                    <a:pt x="0" y="1573103"/>
                  </a:moveTo>
                  <a:lnTo>
                    <a:pt x="20104099" y="1573103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1573103"/>
                  </a:lnTo>
                  <a:close/>
                </a:path>
              </a:pathLst>
            </a:custGeom>
            <a:solidFill>
              <a:srgbClr val="8BA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"/>
            <p:cNvSpPr/>
            <p:nvPr/>
          </p:nvSpPr>
          <p:spPr>
            <a:xfrm>
              <a:off x="17946348" y="9735452"/>
              <a:ext cx="2145182" cy="1573530"/>
            </a:xfrm>
            <a:custGeom>
              <a:avLst/>
              <a:gdLst/>
              <a:ahLst/>
              <a:cxnLst/>
              <a:rect l="l" t="t" r="r" b="b"/>
              <a:pathLst>
                <a:path w="4607559" h="2911475">
                  <a:moveTo>
                    <a:pt x="0" y="2910906"/>
                  </a:moveTo>
                  <a:lnTo>
                    <a:pt x="4607189" y="2910906"/>
                  </a:lnTo>
                  <a:lnTo>
                    <a:pt x="4607189" y="0"/>
                  </a:lnTo>
                  <a:lnTo>
                    <a:pt x="0" y="0"/>
                  </a:lnTo>
                  <a:lnTo>
                    <a:pt x="0" y="291090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3267" y="9972918"/>
              <a:ext cx="1471342" cy="1156390"/>
            </a:xfrm>
            <a:prstGeom prst="rect">
              <a:avLst/>
            </a:prstGeom>
          </p:spPr>
        </p:pic>
      </p:grpSp>
      <p:sp>
        <p:nvSpPr>
          <p:cNvPr id="10" name="Holder 3"/>
          <p:cNvSpPr txBox="1">
            <a:spLocks/>
          </p:cNvSpPr>
          <p:nvPr userDrawn="1"/>
        </p:nvSpPr>
        <p:spPr>
          <a:xfrm>
            <a:off x="393886" y="10123973"/>
            <a:ext cx="17158577" cy="1107996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7200" b="1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 smtClean="0"/>
              <a:t>Körperliche Gesundheit</a:t>
            </a:r>
            <a:endParaRPr lang="de-DE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>
        <a:defRPr sz="4800" b="1" i="0" kern="1200" dirty="0">
          <a:solidFill>
            <a:srgbClr val="92D050"/>
          </a:solidFill>
          <a:latin typeface="Century Gothic" panose="020B0502020202020204" pitchFamily="34" charset="0"/>
          <a:ea typeface="+mn-ea"/>
          <a:cs typeface="+mn-cs"/>
        </a:defRPr>
      </a:lvl1pPr>
    </p:titleStyle>
    <p:bodyStyle>
      <a:lvl1pPr marL="0">
        <a:defRPr>
          <a:latin typeface="Century Gothic" panose="020B0502020202020204" pitchFamily="34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r="6769" b="14238"/>
          <a:stretch/>
        </p:blipFill>
        <p:spPr>
          <a:xfrm>
            <a:off x="2" y="0"/>
            <a:ext cx="20089315" cy="1110087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06" y="9735166"/>
            <a:ext cx="20102688" cy="1573420"/>
          </a:xfrm>
          <a:custGeom>
            <a:avLst/>
            <a:gdLst/>
            <a:ahLst/>
            <a:cxnLst/>
            <a:rect l="l" t="t" r="r" b="b"/>
            <a:pathLst>
              <a:path w="20104100" h="1573529">
                <a:moveTo>
                  <a:pt x="0" y="1573103"/>
                </a:moveTo>
                <a:lnTo>
                  <a:pt x="20104099" y="1573103"/>
                </a:lnTo>
                <a:lnTo>
                  <a:pt x="20104099" y="0"/>
                </a:lnTo>
                <a:lnTo>
                  <a:pt x="0" y="0"/>
                </a:lnTo>
                <a:lnTo>
                  <a:pt x="0" y="1573103"/>
                </a:lnTo>
                <a:close/>
              </a:path>
            </a:pathLst>
          </a:custGeom>
          <a:solidFill>
            <a:srgbClr val="8BAF3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268558" y="9974947"/>
            <a:ext cx="16564817" cy="1125307"/>
          </a:xfrm>
          <a:prstGeom prst="rect">
            <a:avLst/>
          </a:prstGeom>
        </p:spPr>
        <p:txBody>
          <a:bodyPr vert="horz" wrap="square" lIns="0" tIns="17144" rIns="0" bIns="0" rtlCol="0" anchor="ctr">
            <a:spAutoFit/>
          </a:bodyPr>
          <a:lstStyle/>
          <a:p>
            <a:pPr marL="12699">
              <a:spcBef>
                <a:spcPts val="135"/>
              </a:spcBef>
            </a:pPr>
            <a:r>
              <a:rPr lang="de-DE" sz="7200" dirty="0" smtClean="0">
                <a:solidFill>
                  <a:srgbClr val="FFFFFF"/>
                </a:solidFill>
              </a:rPr>
              <a:t>Herzlich Willkommen</a:t>
            </a:r>
            <a:endParaRPr sz="7200" dirty="0">
              <a:latin typeface="Century Gothic" panose="020B0502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719" y="9857991"/>
            <a:ext cx="5633015" cy="1359217"/>
          </a:xfrm>
          <a:prstGeom prst="rect">
            <a:avLst/>
          </a:prstGeom>
        </p:spPr>
      </p:pic>
      <p:sp>
        <p:nvSpPr>
          <p:cNvPr id="8" name="object 4"/>
          <p:cNvSpPr/>
          <p:nvPr/>
        </p:nvSpPr>
        <p:spPr>
          <a:xfrm>
            <a:off x="7842248" y="0"/>
            <a:ext cx="4607237" cy="2911271"/>
          </a:xfrm>
          <a:custGeom>
            <a:avLst/>
            <a:gdLst/>
            <a:ahLst/>
            <a:cxnLst/>
            <a:rect l="l" t="t" r="r" b="b"/>
            <a:pathLst>
              <a:path w="4607559" h="2911475">
                <a:moveTo>
                  <a:pt x="0" y="2910906"/>
                </a:moveTo>
                <a:lnTo>
                  <a:pt x="4607189" y="2910906"/>
                </a:lnTo>
                <a:lnTo>
                  <a:pt x="4607189" y="0"/>
                </a:lnTo>
                <a:lnTo>
                  <a:pt x="0" y="0"/>
                </a:lnTo>
                <a:lnTo>
                  <a:pt x="0" y="2910906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56" y="385886"/>
            <a:ext cx="3160019" cy="21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50" y="3184432"/>
            <a:ext cx="9359687" cy="49274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Bandscheiben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6093976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/>
              <a:t>Faserring und Gallertkern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/>
              <a:t>wenig Blutversorgung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Ernährung durch </a:t>
            </a:r>
            <a:r>
              <a:rPr lang="de-DE" sz="4000" dirty="0" err="1" smtClean="0"/>
              <a:t>Be</a:t>
            </a:r>
            <a:r>
              <a:rPr lang="de-DE" sz="4000" dirty="0" smtClean="0"/>
              <a:t>- und Entlastung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kann wieder regenerieren </a:t>
            </a:r>
          </a:p>
          <a:p>
            <a:pPr>
              <a:lnSpc>
                <a:spcPct val="150000"/>
              </a:lnSpc>
            </a:pPr>
            <a:r>
              <a:rPr lang="de-DE" sz="4000" dirty="0"/>
              <a:t>	</a:t>
            </a:r>
            <a:r>
              <a:rPr lang="de-DE" sz="4000" dirty="0" smtClean="0"/>
              <a:t>(wie Bandverletzung)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stabilisiert durch Bänder und Muskeln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-9109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Bandscheiben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sds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920" y="2601913"/>
            <a:ext cx="10699357" cy="5338762"/>
          </a:xfrm>
        </p:spPr>
      </p:pic>
      <p:sp>
        <p:nvSpPr>
          <p:cNvPr id="4" name="Textfeld 3"/>
          <p:cNvSpPr txBox="1"/>
          <p:nvPr/>
        </p:nvSpPr>
        <p:spPr>
          <a:xfrm>
            <a:off x="0" y="-9109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Bandscheibenprobleme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05205" y="2601150"/>
            <a:ext cx="18093690" cy="55399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kern="0" dirty="0" smtClean="0">
                <a:solidFill>
                  <a:sysClr val="windowText" lastClr="000000"/>
                </a:solidFill>
              </a:rPr>
              <a:t>Vorwölbung (</a:t>
            </a:r>
            <a:r>
              <a:rPr lang="de-DE" sz="4000" kern="0" dirty="0" err="1" smtClean="0">
                <a:solidFill>
                  <a:sysClr val="windowText" lastClr="000000"/>
                </a:solidFill>
              </a:rPr>
              <a:t>Protrusion</a:t>
            </a:r>
            <a:r>
              <a:rPr lang="de-DE" sz="4000" kern="0" dirty="0" smtClean="0">
                <a:solidFill>
                  <a:sysClr val="windowText" lastClr="000000"/>
                </a:solidFill>
              </a:rPr>
              <a:t>)</a:t>
            </a:r>
            <a:endParaRPr lang="de-DE" kern="0" dirty="0" smtClean="0">
              <a:solidFill>
                <a:sysClr val="windowText" lastClr="000000"/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kern="0" dirty="0" smtClean="0">
                <a:solidFill>
                  <a:sysClr val="windowText" lastClr="000000"/>
                </a:solidFill>
              </a:rPr>
              <a:t>Vorfall (Prolaps)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000" kern="0" dirty="0">
              <a:solidFill>
                <a:sysClr val="windowText" lastClr="000000"/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000" kern="0" dirty="0" smtClean="0">
              <a:solidFill>
                <a:sysClr val="windowText" lastClr="000000"/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000" kern="0" dirty="0" smtClean="0">
              <a:solidFill>
                <a:sysClr val="windowText" lastClr="000000"/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kern="0" dirty="0" smtClean="0">
                <a:solidFill>
                  <a:sysClr val="windowText" lastClr="000000"/>
                </a:solidFill>
              </a:rPr>
              <a:t>mit und ohne Nervenbeteiligung</a:t>
            </a:r>
          </a:p>
        </p:txBody>
      </p:sp>
    </p:spTree>
    <p:extLst>
      <p:ext uri="{BB962C8B-B14F-4D97-AF65-F5344CB8AC3E}">
        <p14:creationId xmlns:p14="http://schemas.microsoft.com/office/powerpoint/2010/main" val="41514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sf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060450" y="661719"/>
            <a:ext cx="10052050" cy="8533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de-DE" sz="4000" b="1" dirty="0" smtClean="0">
                <a:latin typeface="Century Gothic" panose="020B0502020202020204" pitchFamily="34" charset="0"/>
              </a:rPr>
              <a:t>Muskeltypen</a:t>
            </a:r>
            <a:endParaRPr lang="de-DE" sz="4000" b="1" dirty="0">
              <a:latin typeface="Century Gothic" panose="020B0502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>
                <a:latin typeface="Century Gothic" panose="020B0502020202020204" pitchFamily="34" charset="0"/>
              </a:rPr>
              <a:t>quergestreifte </a:t>
            </a:r>
            <a:r>
              <a:rPr lang="de-DE" sz="4000" dirty="0" smtClean="0">
                <a:latin typeface="Century Gothic" panose="020B0502020202020204" pitchFamily="34" charset="0"/>
              </a:rPr>
              <a:t>Muskulatur (willkürlich)</a:t>
            </a:r>
          </a:p>
          <a:p>
            <a:pPr lvl="1">
              <a:lnSpc>
                <a:spcPct val="200000"/>
              </a:lnSpc>
            </a:pPr>
            <a:r>
              <a:rPr lang="de-DE" sz="4000" dirty="0">
                <a:latin typeface="Century Gothic" panose="020B0502020202020204" pitchFamily="34" charset="0"/>
              </a:rPr>
              <a:t>	</a:t>
            </a:r>
            <a:r>
              <a:rPr lang="de-DE" sz="4000" dirty="0" smtClean="0">
                <a:latin typeface="Century Gothic" panose="020B0502020202020204" pitchFamily="34" charset="0"/>
              </a:rPr>
              <a:t>	↑ Kraft			↓ Ausdauer </a:t>
            </a:r>
            <a:endParaRPr lang="de-DE" sz="4000" dirty="0">
              <a:latin typeface="Century Gothic" panose="020B0502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 smtClean="0">
                <a:latin typeface="Century Gothic" panose="020B0502020202020204" pitchFamily="34" charset="0"/>
              </a:rPr>
              <a:t>glatte Muskulatur (unwillkürlich)</a:t>
            </a:r>
          </a:p>
          <a:p>
            <a:pPr lvl="3">
              <a:lnSpc>
                <a:spcPct val="200000"/>
              </a:lnSpc>
            </a:pPr>
            <a:r>
              <a:rPr lang="de-DE" sz="4000" dirty="0">
                <a:latin typeface="Century Gothic" panose="020B0502020202020204" pitchFamily="34" charset="0"/>
              </a:rPr>
              <a:t>	</a:t>
            </a:r>
            <a:r>
              <a:rPr lang="de-DE" sz="4000" dirty="0" smtClean="0">
                <a:latin typeface="Century Gothic" panose="020B0502020202020204" pitchFamily="34" charset="0"/>
              </a:rPr>
              <a:t>↓ Kraft</a:t>
            </a:r>
            <a:r>
              <a:rPr lang="de-DE" sz="4000" dirty="0">
                <a:latin typeface="Century Gothic" panose="020B0502020202020204" pitchFamily="34" charset="0"/>
              </a:rPr>
              <a:t>			</a:t>
            </a:r>
            <a:r>
              <a:rPr lang="de-DE" sz="4000" dirty="0" smtClean="0">
                <a:latin typeface="Century Gothic" panose="020B0502020202020204" pitchFamily="34" charset="0"/>
              </a:rPr>
              <a:t>↑ Ausdauer </a:t>
            </a:r>
            <a:endParaRPr lang="de-DE" sz="4000" dirty="0">
              <a:latin typeface="Century Gothic" panose="020B0502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 smtClean="0">
                <a:latin typeface="Century Gothic" panose="020B0502020202020204" pitchFamily="34" charset="0"/>
              </a:rPr>
              <a:t>Herzmuskulatur (unwillkürlich)</a:t>
            </a:r>
          </a:p>
          <a:p>
            <a:pPr lvl="3">
              <a:lnSpc>
                <a:spcPct val="200000"/>
              </a:lnSpc>
            </a:pPr>
            <a:r>
              <a:rPr lang="de-DE" sz="4000" dirty="0">
                <a:latin typeface="Century Gothic" panose="020B0502020202020204" pitchFamily="34" charset="0"/>
              </a:rPr>
              <a:t>	</a:t>
            </a:r>
            <a:r>
              <a:rPr lang="de-DE" sz="4000" dirty="0" smtClean="0">
                <a:latin typeface="Century Gothic" panose="020B0502020202020204" pitchFamily="34" charset="0"/>
              </a:rPr>
              <a:t>↑ Kraft</a:t>
            </a:r>
            <a:r>
              <a:rPr lang="de-DE" sz="4000" dirty="0">
                <a:latin typeface="Century Gothic" panose="020B0502020202020204" pitchFamily="34" charset="0"/>
              </a:rPr>
              <a:t>			↑ </a:t>
            </a:r>
            <a:r>
              <a:rPr lang="de-DE" sz="4000" dirty="0" smtClean="0">
                <a:latin typeface="Century Gothic" panose="020B0502020202020204" pitchFamily="34" charset="0"/>
              </a:rPr>
              <a:t>Ausdauer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Muskeln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050" y="1920875"/>
            <a:ext cx="6680171" cy="80913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t="28405" b="36149"/>
          <a:stretch/>
        </p:blipFill>
        <p:spPr>
          <a:xfrm>
            <a:off x="11947823" y="7053742"/>
            <a:ext cx="6680171" cy="28681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t="64191"/>
          <a:stretch/>
        </p:blipFill>
        <p:spPr>
          <a:xfrm>
            <a:off x="11957049" y="4283075"/>
            <a:ext cx="6680171" cy="289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850" y="2759075"/>
            <a:ext cx="6934200" cy="46521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Muskeln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205" y="1616075"/>
            <a:ext cx="18093690" cy="13085570"/>
          </a:xfrm>
        </p:spPr>
        <p:txBody>
          <a:bodyPr/>
          <a:lstStyle/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/>
              <a:t>Durch An- und Entspannung entsteht </a:t>
            </a:r>
            <a:r>
              <a:rPr lang="de-DE" sz="4000" dirty="0" smtClean="0"/>
              <a:t>Bewegung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Brauchen Belastungsreize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aktive </a:t>
            </a:r>
            <a:r>
              <a:rPr lang="de-DE" sz="4000" dirty="0" err="1" smtClean="0"/>
              <a:t>Körpermasse</a:t>
            </a:r>
            <a:endParaRPr lang="de-DE" sz="4000" dirty="0" smtClean="0"/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Stoffwechselorgan: </a:t>
            </a:r>
          </a:p>
          <a:p>
            <a:pPr marL="1028700" lvl="1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3600" dirty="0" smtClean="0">
                <a:latin typeface="Century Gothic" panose="020B0502020202020204" pitchFamily="34" charset="0"/>
              </a:rPr>
              <a:t>produzieren hormonähnliche Botenstoffe (</a:t>
            </a:r>
            <a:r>
              <a:rPr lang="de-DE" sz="3600" dirty="0" err="1" smtClean="0">
                <a:latin typeface="Century Gothic" panose="020B0502020202020204" pitchFamily="34" charset="0"/>
              </a:rPr>
              <a:t>Myokine</a:t>
            </a:r>
            <a:r>
              <a:rPr lang="de-DE" sz="3600" dirty="0" smtClean="0">
                <a:latin typeface="Century Gothic" panose="020B0502020202020204" pitchFamily="34" charset="0"/>
              </a:rPr>
              <a:t>)</a:t>
            </a:r>
            <a:endParaRPr lang="de-DE" sz="4000" dirty="0" smtClean="0"/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/>
              <a:t>Schützen uns vor </a:t>
            </a:r>
            <a:r>
              <a:rPr lang="de-DE" sz="4000" dirty="0" smtClean="0"/>
              <a:t>Verletzungen/ </a:t>
            </a:r>
            <a:r>
              <a:rPr lang="de-DE" sz="4000" dirty="0"/>
              <a:t>Stützt die </a:t>
            </a:r>
            <a:r>
              <a:rPr lang="de-DE" sz="4000" dirty="0" smtClean="0"/>
              <a:t>Gelenke</a:t>
            </a:r>
            <a:endParaRPr lang="de-DE" sz="4000" dirty="0"/>
          </a:p>
          <a:p>
            <a:pPr>
              <a:lnSpc>
                <a:spcPct val="200000"/>
              </a:lnSpc>
            </a:pPr>
            <a:r>
              <a:rPr lang="de-DE" sz="4000" dirty="0" smtClean="0"/>
              <a:t> </a:t>
            </a:r>
            <a:endParaRPr lang="de-DE" sz="4000" dirty="0"/>
          </a:p>
          <a:p>
            <a:pPr>
              <a:lnSpc>
                <a:spcPct val="200000"/>
              </a:lnSpc>
            </a:pPr>
            <a:endParaRPr lang="de-DE" sz="4000" dirty="0"/>
          </a:p>
          <a:p>
            <a:pPr>
              <a:lnSpc>
                <a:spcPct val="200000"/>
              </a:lnSpc>
            </a:pPr>
            <a:endParaRPr lang="de-DE" sz="4000" dirty="0" smtClean="0"/>
          </a:p>
          <a:p>
            <a:pPr>
              <a:lnSpc>
                <a:spcPct val="200000"/>
              </a:lnSpc>
            </a:pPr>
            <a:endParaRPr lang="de-DE" dirty="0" smtClean="0"/>
          </a:p>
          <a:p>
            <a:pPr>
              <a:lnSpc>
                <a:spcPct val="200000"/>
              </a:lnSpc>
            </a:pPr>
            <a:endParaRPr lang="de-DE" dirty="0" smtClean="0"/>
          </a:p>
          <a:p>
            <a:pPr>
              <a:lnSpc>
                <a:spcPct val="200000"/>
              </a:lnSpc>
            </a:pPr>
            <a:endParaRPr lang="de-DE" dirty="0"/>
          </a:p>
          <a:p>
            <a:pPr>
              <a:lnSpc>
                <a:spcPct val="200000"/>
              </a:lnSpc>
            </a:pP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Muskeln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ihandform 32"/>
          <p:cNvSpPr/>
          <p:nvPr/>
        </p:nvSpPr>
        <p:spPr>
          <a:xfrm>
            <a:off x="13404850" y="2987675"/>
            <a:ext cx="6165052" cy="6037923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 smtClean="0"/>
              <a:t>und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/>
              <a:t>s</a:t>
            </a:r>
            <a:r>
              <a:rPr lang="de-DE" sz="4800" b="1" dirty="0" smtClean="0"/>
              <a:t>oziale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 smtClean="0"/>
              <a:t>Faktoren</a:t>
            </a:r>
            <a:endParaRPr lang="de-DE" sz="4800" b="1" dirty="0"/>
          </a:p>
        </p:txBody>
      </p:sp>
      <p:sp>
        <p:nvSpPr>
          <p:cNvPr id="32" name="Freihandform 31"/>
          <p:cNvSpPr/>
          <p:nvPr/>
        </p:nvSpPr>
        <p:spPr>
          <a:xfrm>
            <a:off x="7087397" y="1997075"/>
            <a:ext cx="6988823" cy="6556846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 smtClean="0"/>
              <a:t>auf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/>
              <a:t>p</a:t>
            </a:r>
            <a:r>
              <a:rPr lang="de-DE" sz="4800" b="1" dirty="0" smtClean="0"/>
              <a:t>sychologische- 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4800" dirty="0"/>
          </a:p>
        </p:txBody>
      </p:sp>
      <p:sp>
        <p:nvSpPr>
          <p:cNvPr id="31" name="Freihandform 30"/>
          <p:cNvSpPr/>
          <p:nvPr/>
        </p:nvSpPr>
        <p:spPr>
          <a:xfrm>
            <a:off x="1136650" y="701675"/>
            <a:ext cx="6673381" cy="6532134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8BAE3D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5400" b="1" dirty="0" smtClean="0"/>
              <a:t>Einfluss der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5400" b="1" dirty="0"/>
              <a:t>b</a:t>
            </a:r>
            <a:r>
              <a:rPr lang="de-DE" sz="5400" b="1" dirty="0" smtClean="0"/>
              <a:t>iologischen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5400" b="1" dirty="0" smtClean="0"/>
              <a:t>Faktoren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6071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 smtClean="0">
                <a:solidFill>
                  <a:schemeClr val="bg1"/>
                </a:solidFill>
              </a:rPr>
              <a:t>Positive Effekte von Bewegung auf die Psyche</a:t>
            </a:r>
            <a:endParaRPr lang="de-DE" sz="6600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850" y="2301875"/>
            <a:ext cx="8474751" cy="5638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74850" y="3902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10315581"/>
          </a:xfrm>
        </p:spPr>
        <p:txBody>
          <a:bodyPr/>
          <a:lstStyle/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b="1" dirty="0" smtClean="0"/>
              <a:t>Naturerlebnis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Reduktion von </a:t>
            </a:r>
            <a:r>
              <a:rPr lang="de-DE" sz="4000" b="1" dirty="0" smtClean="0"/>
              <a:t>Stresshormonen</a:t>
            </a:r>
          </a:p>
          <a:p>
            <a:pPr marL="1143000" lvl="1" indent="-6858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Century Gothic" panose="020B0502020202020204" pitchFamily="34" charset="0"/>
              </a:rPr>
              <a:t>Cortisol (Entzündungshormon)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4000" dirty="0"/>
              <a:t>Ausschüttung von </a:t>
            </a:r>
            <a:r>
              <a:rPr lang="de-DE" sz="4000" b="1" dirty="0"/>
              <a:t>Glückshormonen</a:t>
            </a:r>
          </a:p>
          <a:p>
            <a:pPr marL="1143000" lvl="1" indent="-6858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de-DE" sz="4000" dirty="0">
                <a:latin typeface="Century Gothic" panose="020B0502020202020204" pitchFamily="34" charset="0"/>
              </a:rPr>
              <a:t>Endorphine, </a:t>
            </a:r>
            <a:r>
              <a:rPr lang="de-DE" sz="4000" dirty="0" smtClean="0">
                <a:latin typeface="Century Gothic" panose="020B0502020202020204" pitchFamily="34" charset="0"/>
              </a:rPr>
              <a:t>Endocannabinoide</a:t>
            </a:r>
            <a:r>
              <a:rPr lang="de-DE" sz="4000" baseline="30000" dirty="0" smtClean="0">
                <a:latin typeface="Century Gothic" panose="020B0502020202020204" pitchFamily="34" charset="0"/>
              </a:rPr>
              <a:t>2,3</a:t>
            </a:r>
            <a:endParaRPr lang="de-DE" sz="4000" dirty="0">
              <a:latin typeface="Century Gothic" panose="020B0502020202020204" pitchFamily="34" charset="0"/>
            </a:endParaRP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sz="4800" dirty="0" smtClean="0"/>
          </a:p>
          <a:p>
            <a:pPr>
              <a:lnSpc>
                <a:spcPct val="200000"/>
              </a:lnSpc>
            </a:pPr>
            <a:endParaRPr lang="de-DE" dirty="0" smtClean="0"/>
          </a:p>
          <a:p>
            <a:pPr>
              <a:lnSpc>
                <a:spcPct val="200000"/>
              </a:lnSpc>
            </a:pPr>
            <a:endParaRPr lang="de-DE" dirty="0" smtClean="0"/>
          </a:p>
          <a:p>
            <a:pPr>
              <a:lnSpc>
                <a:spcPct val="200000"/>
              </a:lnSpc>
            </a:pPr>
            <a:endParaRPr lang="de-DE" dirty="0" smtClean="0"/>
          </a:p>
          <a:p>
            <a:pPr>
              <a:lnSpc>
                <a:spcPct val="200000"/>
              </a:lnSpc>
            </a:pPr>
            <a:endParaRPr lang="de-DE" dirty="0"/>
          </a:p>
          <a:p>
            <a:pPr>
              <a:lnSpc>
                <a:spcPct val="200000"/>
              </a:lnSpc>
            </a:pP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7131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Positive Effekte auf die Psyche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 smtClean="0">
                <a:solidFill>
                  <a:schemeClr val="bg1"/>
                </a:solidFill>
              </a:rPr>
              <a:t>Positive Effekte von Bewegung auf die Psyche</a:t>
            </a:r>
            <a:endParaRPr lang="de-DE" sz="6600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r="16626"/>
          <a:stretch/>
        </p:blipFill>
        <p:spPr>
          <a:xfrm>
            <a:off x="1060449" y="1920875"/>
            <a:ext cx="6710897" cy="6705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74850" y="3902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909050" y="2025442"/>
            <a:ext cx="10397490" cy="8956298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Erfahrung von Selbstwirksamkeit</a:t>
            </a:r>
          </a:p>
          <a:p>
            <a:pPr marL="1143000" lvl="1" indent="-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Century Gothic" panose="020B0502020202020204" pitchFamily="34" charset="0"/>
              </a:rPr>
              <a:t>Stetig Selbstvertrauen aufbauen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neue Kontakte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Flow-Zustand erleben</a:t>
            </a:r>
          </a:p>
          <a:p>
            <a:pPr marL="1143000" lvl="1" indent="-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Century Gothic" panose="020B0502020202020204" pitchFamily="34" charset="0"/>
              </a:rPr>
              <a:t>Reduziert Ängste und Depressionen</a:t>
            </a:r>
            <a:r>
              <a:rPr lang="de-DE" sz="4000" baseline="30000" dirty="0" smtClean="0">
                <a:latin typeface="Century Gothic" panose="020B0502020202020204" pitchFamily="34" charset="0"/>
              </a:rPr>
              <a:t>4</a:t>
            </a:r>
            <a:endParaRPr lang="de-DE" sz="4000" dirty="0" smtClean="0">
              <a:latin typeface="Century Gothic" panose="020B0502020202020204" pitchFamily="34" charset="0"/>
            </a:endParaRPr>
          </a:p>
          <a:p>
            <a:pPr marL="1143000" lvl="1" indent="-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4000" dirty="0" smtClean="0">
                <a:latin typeface="Century Gothic" panose="020B0502020202020204" pitchFamily="34" charset="0"/>
              </a:rPr>
              <a:t>Reguliert Coritsolhaushalt</a:t>
            </a:r>
            <a:r>
              <a:rPr lang="de-DE" sz="4000" baseline="30000" dirty="0" smtClean="0">
                <a:latin typeface="Century Gothic" panose="020B0502020202020204" pitchFamily="34" charset="0"/>
              </a:rPr>
              <a:t>5</a:t>
            </a:r>
            <a:endParaRPr lang="de-DE" sz="4000" dirty="0" smtClean="0">
              <a:latin typeface="Century Gothic" panose="020B0502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000" dirty="0" smtClean="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7131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Positive Effekte auf die Psyche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" y="5273675"/>
            <a:ext cx="8382000" cy="43338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 smtClean="0">
                <a:solidFill>
                  <a:schemeClr val="bg1"/>
                </a:solidFill>
              </a:rPr>
              <a:t>Positive Effekte von Bewegung auf die Psyche</a:t>
            </a:r>
            <a:endParaRPr lang="de-DE" sz="6600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974850" y="3902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27049" y="1844675"/>
            <a:ext cx="18571845" cy="1080295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de-DE" sz="4000" dirty="0" smtClean="0"/>
              <a:t>Durch Übungen wird das Körpergefühl geschult (z.B. </a:t>
            </a:r>
            <a:r>
              <a:rPr lang="de-DE" sz="4000" dirty="0" err="1" smtClean="0"/>
              <a:t>Shrugs</a:t>
            </a:r>
            <a:r>
              <a:rPr lang="de-DE" sz="4000" dirty="0" smtClean="0"/>
              <a:t>)</a:t>
            </a:r>
          </a:p>
          <a:p>
            <a:pPr algn="just">
              <a:lnSpc>
                <a:spcPct val="150000"/>
              </a:lnSpc>
            </a:pPr>
            <a:endParaRPr lang="de-DE" sz="4000" dirty="0" smtClean="0"/>
          </a:p>
          <a:p>
            <a:pPr algn="just">
              <a:lnSpc>
                <a:spcPct val="150000"/>
              </a:lnSpc>
            </a:pPr>
            <a:r>
              <a:rPr lang="de-DE" sz="4000" dirty="0" smtClean="0"/>
              <a:t>Durch ein verbessertes Körpergefühl kommt ein verbessertes Gefühl für die Haltung</a:t>
            </a:r>
          </a:p>
          <a:p>
            <a:pPr algn="just">
              <a:lnSpc>
                <a:spcPct val="150000"/>
              </a:lnSpc>
            </a:pPr>
            <a:endParaRPr lang="de-DE" sz="4000" dirty="0" smtClean="0"/>
          </a:p>
          <a:p>
            <a:pPr algn="just">
              <a:lnSpc>
                <a:spcPct val="150000"/>
              </a:lnSpc>
            </a:pPr>
            <a:r>
              <a:rPr lang="de-DE" sz="4000" dirty="0" smtClean="0"/>
              <a:t>								Durch das bessere Gefühl für die Haltung, 									werden Verspannungen vermieden und der 								Selbstwert verbessert</a:t>
            </a:r>
            <a:r>
              <a:rPr lang="de-DE" sz="4000" baseline="30000" dirty="0" smtClean="0"/>
              <a:t>6</a:t>
            </a:r>
          </a:p>
          <a:p>
            <a:pPr algn="just">
              <a:lnSpc>
                <a:spcPct val="150000"/>
              </a:lnSpc>
            </a:pPr>
            <a:endParaRPr lang="de-DE" sz="4000" dirty="0"/>
          </a:p>
          <a:p>
            <a:pPr algn="just">
              <a:lnSpc>
                <a:spcPct val="150000"/>
              </a:lnSpc>
            </a:pPr>
            <a:endParaRPr lang="de-DE" sz="4800" dirty="0" smtClean="0"/>
          </a:p>
          <a:p>
            <a:pPr algn="just"/>
            <a:endParaRPr lang="de-DE" dirty="0" smtClean="0"/>
          </a:p>
          <a:p>
            <a:pPr algn="just"/>
            <a:endParaRPr lang="de-DE" dirty="0" smtClean="0"/>
          </a:p>
          <a:p>
            <a:pPr algn="just"/>
            <a:endParaRPr lang="de-DE" dirty="0" smtClean="0"/>
          </a:p>
          <a:p>
            <a:pPr algn="just"/>
            <a:endParaRPr lang="de-DE" dirty="0"/>
          </a:p>
          <a:p>
            <a:pPr algn="just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7131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Positive Effekte auf die Psyche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 smtClean="0">
                <a:solidFill>
                  <a:schemeClr val="bg1"/>
                </a:solidFill>
              </a:rPr>
              <a:t>Positive Effekte von Bewegung auf die Psyche</a:t>
            </a:r>
            <a:endParaRPr lang="de-DE" sz="66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50" y="2073275"/>
            <a:ext cx="7918133" cy="59346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974850" y="3902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1060450" y="2886155"/>
            <a:ext cx="13618845" cy="58477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4000" smtClean="0"/>
              <a:t>„Negative“ </a:t>
            </a:r>
            <a:r>
              <a:rPr lang="de-DE" sz="4000" dirty="0" smtClean="0"/>
              <a:t>Körperhaltung hat </a:t>
            </a:r>
            <a:r>
              <a:rPr lang="de-DE" sz="4000" dirty="0" smtClean="0"/>
              <a:t>negative </a:t>
            </a:r>
            <a:r>
              <a:rPr lang="de-DE" sz="4000" dirty="0" smtClean="0"/>
              <a:t>Auswirkungen</a:t>
            </a:r>
            <a:r>
              <a:rPr lang="de-DE" sz="4000" baseline="30000" dirty="0" smtClean="0"/>
              <a:t>6</a:t>
            </a:r>
          </a:p>
          <a:p>
            <a:pPr>
              <a:lnSpc>
                <a:spcPct val="150000"/>
              </a:lnSpc>
            </a:pPr>
            <a:r>
              <a:rPr lang="de-DE" sz="4000" baseline="30000" dirty="0" smtClean="0"/>
              <a:t>	=&gt;</a:t>
            </a:r>
            <a:r>
              <a:rPr lang="de-DE" sz="4000" dirty="0" smtClean="0"/>
              <a:t> Negative Emotionen, geringeres 	Selbstwertgefühl, schlechteres Gedächtnis</a:t>
            </a:r>
            <a:endParaRPr lang="de-DE" sz="4000" baseline="30000" dirty="0"/>
          </a:p>
          <a:p>
            <a:pPr>
              <a:lnSpc>
                <a:spcPct val="150000"/>
              </a:lnSpc>
            </a:pPr>
            <a:endParaRPr lang="de-DE" sz="4000" baseline="30000" dirty="0" smtClean="0"/>
          </a:p>
          <a:p>
            <a:pPr>
              <a:lnSpc>
                <a:spcPct val="150000"/>
              </a:lnSpc>
            </a:pPr>
            <a:endParaRPr lang="de-DE" sz="4000" baseline="30000" dirty="0" smtClean="0"/>
          </a:p>
          <a:p>
            <a:pPr>
              <a:lnSpc>
                <a:spcPct val="150000"/>
              </a:lnSpc>
            </a:pPr>
            <a:r>
              <a:rPr lang="de-DE" sz="4000" dirty="0" smtClean="0"/>
              <a:t>„Power </a:t>
            </a:r>
            <a:r>
              <a:rPr lang="de-DE" sz="4000" dirty="0" err="1" smtClean="0"/>
              <a:t>Posing</a:t>
            </a:r>
            <a:r>
              <a:rPr lang="de-DE" sz="4000" dirty="0" smtClean="0"/>
              <a:t>“ hat keine positive Auswirkungen auf den Selbstwert</a:t>
            </a:r>
            <a:r>
              <a:rPr lang="de-DE" sz="4000" baseline="30000" dirty="0" smtClean="0"/>
              <a:t>6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7131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Positive Effekte auf die Psyche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 31"/>
          <p:cNvSpPr/>
          <p:nvPr/>
        </p:nvSpPr>
        <p:spPr>
          <a:xfrm>
            <a:off x="1699622" y="1844675"/>
            <a:ext cx="6988823" cy="6556846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 smtClean="0"/>
              <a:t>Belastung</a:t>
            </a:r>
            <a:endParaRPr lang="de-DE" sz="4800" dirty="0"/>
          </a:p>
        </p:txBody>
      </p:sp>
      <p:sp>
        <p:nvSpPr>
          <p:cNvPr id="2" name="Textfeld 1"/>
          <p:cNvSpPr txBox="1"/>
          <p:nvPr/>
        </p:nvSpPr>
        <p:spPr>
          <a:xfrm>
            <a:off x="9014822" y="3597275"/>
            <a:ext cx="12442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600" dirty="0"/>
              <a:t>≠</a:t>
            </a:r>
          </a:p>
        </p:txBody>
      </p:sp>
      <p:sp>
        <p:nvSpPr>
          <p:cNvPr id="6" name="Freihandform 5"/>
          <p:cNvSpPr/>
          <p:nvPr/>
        </p:nvSpPr>
        <p:spPr>
          <a:xfrm>
            <a:off x="10585450" y="1844675"/>
            <a:ext cx="6988823" cy="6556846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 smtClean="0"/>
              <a:t>Belastbarkeit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5970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nhaltsplatzhalt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/>
          <a:stretch/>
        </p:blipFill>
        <p:spPr>
          <a:xfrm>
            <a:off x="-73561" y="-1"/>
            <a:ext cx="20156071" cy="1133922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73562" y="9793905"/>
            <a:ext cx="20156071" cy="1573530"/>
          </a:xfrm>
          <a:custGeom>
            <a:avLst/>
            <a:gdLst/>
            <a:ahLst/>
            <a:cxnLst/>
            <a:rect l="l" t="t" r="r" b="b"/>
            <a:pathLst>
              <a:path w="20104100" h="1573529">
                <a:moveTo>
                  <a:pt x="0" y="1573103"/>
                </a:moveTo>
                <a:lnTo>
                  <a:pt x="20104099" y="1573103"/>
                </a:lnTo>
                <a:lnTo>
                  <a:pt x="20104099" y="0"/>
                </a:lnTo>
                <a:lnTo>
                  <a:pt x="0" y="0"/>
                </a:lnTo>
                <a:lnTo>
                  <a:pt x="0" y="1573103"/>
                </a:lnTo>
                <a:close/>
              </a:path>
            </a:pathLst>
          </a:custGeom>
          <a:solidFill>
            <a:srgbClr val="8BAE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1670" y="10109984"/>
            <a:ext cx="16565980" cy="11253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de-DE" sz="7200" cap="all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Privatklinik Hollenburg</a:t>
            </a:r>
            <a:endParaRPr sz="7200" cap="all" dirty="0">
              <a:latin typeface="Century Gothic" panose="020B0502020202020204" pitchFamily="34" charset="0"/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146" y="9835803"/>
            <a:ext cx="6098364" cy="1399489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7842248" y="0"/>
            <a:ext cx="4607237" cy="2911271"/>
          </a:xfrm>
          <a:custGeom>
            <a:avLst/>
            <a:gdLst/>
            <a:ahLst/>
            <a:cxnLst/>
            <a:rect l="l" t="t" r="r" b="b"/>
            <a:pathLst>
              <a:path w="4607559" h="2911475">
                <a:moveTo>
                  <a:pt x="0" y="2910906"/>
                </a:moveTo>
                <a:lnTo>
                  <a:pt x="4607189" y="2910906"/>
                </a:lnTo>
                <a:lnTo>
                  <a:pt x="4607189" y="0"/>
                </a:lnTo>
                <a:lnTo>
                  <a:pt x="0" y="0"/>
                </a:lnTo>
                <a:lnTo>
                  <a:pt x="0" y="2910906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56" y="385886"/>
            <a:ext cx="3160019" cy="2139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2305300"/>
            <a:ext cx="7451598" cy="74515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Arbeit VS Training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205" y="2305300"/>
            <a:ext cx="9199245" cy="5909310"/>
          </a:xfrm>
        </p:spPr>
        <p:txBody>
          <a:bodyPr/>
          <a:lstStyle/>
          <a:p>
            <a:r>
              <a:rPr lang="de-DE" sz="4800" b="1" dirty="0" smtClean="0"/>
              <a:t>Belastung</a:t>
            </a:r>
          </a:p>
          <a:p>
            <a:pPr lvl="1">
              <a:lnSpc>
                <a:spcPct val="150000"/>
              </a:lnSpc>
            </a:pPr>
            <a:r>
              <a:rPr lang="de-DE" sz="4400" dirty="0" smtClean="0">
                <a:latin typeface="Century Gothic" panose="020B0502020202020204" pitchFamily="34" charset="0"/>
              </a:rPr>
              <a:t>= äußere Einwirkung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Training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Alltag, Stress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Soziale Faktoren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dirty="0">
              <a:latin typeface="Century Gothic" panose="020B0502020202020204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1042650" y="2305300"/>
            <a:ext cx="9276284" cy="590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4800" b="1" kern="0" dirty="0" smtClean="0">
                <a:solidFill>
                  <a:sysClr val="windowText" lastClr="000000"/>
                </a:solidFill>
              </a:rPr>
              <a:t>Belastbarkeit </a:t>
            </a:r>
          </a:p>
          <a:p>
            <a:pPr lvl="1">
              <a:lnSpc>
                <a:spcPct val="150000"/>
              </a:lnSpc>
            </a:pPr>
            <a:r>
              <a:rPr lang="de-DE" sz="44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= innere Widerstandsfähigkeit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Körper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Psyche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Soziales Netz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kern="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Belastung vs. Belastbarkeit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Arbeit VS Training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Belastung vs. Belastbarkeit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908050" y="1616075"/>
            <a:ext cx="4953000" cy="2362200"/>
          </a:xfrm>
          <a:prstGeom prst="ellipse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/>
              <a:t>Belastung</a:t>
            </a:r>
            <a:endParaRPr lang="de-DE" sz="3600" b="1" dirty="0"/>
          </a:p>
        </p:txBody>
      </p:sp>
      <p:sp>
        <p:nvSpPr>
          <p:cNvPr id="8" name="Ellipse 7"/>
          <p:cNvSpPr/>
          <p:nvPr/>
        </p:nvSpPr>
        <p:spPr>
          <a:xfrm>
            <a:off x="7156450" y="1616075"/>
            <a:ext cx="4953000" cy="2362200"/>
          </a:xfrm>
          <a:prstGeom prst="ellipse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/>
              <a:t>Belastbarkeit</a:t>
            </a:r>
            <a:endParaRPr lang="de-DE" sz="3600" b="1" dirty="0"/>
          </a:p>
        </p:txBody>
      </p:sp>
      <p:sp>
        <p:nvSpPr>
          <p:cNvPr id="9" name="Ellipse 8"/>
          <p:cNvSpPr/>
          <p:nvPr/>
        </p:nvSpPr>
        <p:spPr>
          <a:xfrm>
            <a:off x="908050" y="4511675"/>
            <a:ext cx="4953000" cy="2362200"/>
          </a:xfrm>
          <a:prstGeom prst="ellipse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/>
              <a:t>Belastung</a:t>
            </a:r>
            <a:endParaRPr lang="de-DE" sz="3600" b="1" dirty="0"/>
          </a:p>
        </p:txBody>
      </p:sp>
      <p:sp>
        <p:nvSpPr>
          <p:cNvPr id="10" name="Ellipse 9"/>
          <p:cNvSpPr/>
          <p:nvPr/>
        </p:nvSpPr>
        <p:spPr>
          <a:xfrm>
            <a:off x="8147050" y="4984115"/>
            <a:ext cx="2971800" cy="1417320"/>
          </a:xfrm>
          <a:prstGeom prst="ellipse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/>
              <a:t>Belastbarkeit</a:t>
            </a:r>
            <a:endParaRPr lang="de-DE" sz="3600" b="1" dirty="0"/>
          </a:p>
        </p:txBody>
      </p:sp>
      <p:sp>
        <p:nvSpPr>
          <p:cNvPr id="13" name="Ellipse 12"/>
          <p:cNvSpPr/>
          <p:nvPr/>
        </p:nvSpPr>
        <p:spPr>
          <a:xfrm>
            <a:off x="1898650" y="7889344"/>
            <a:ext cx="2971800" cy="1417320"/>
          </a:xfrm>
          <a:prstGeom prst="ellipse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/>
              <a:t>Belastung</a:t>
            </a:r>
            <a:endParaRPr lang="de-DE" sz="3600" b="1" dirty="0"/>
          </a:p>
        </p:txBody>
      </p:sp>
      <p:sp>
        <p:nvSpPr>
          <p:cNvPr id="14" name="Ellipse 13"/>
          <p:cNvSpPr/>
          <p:nvPr/>
        </p:nvSpPr>
        <p:spPr>
          <a:xfrm>
            <a:off x="7156450" y="7416904"/>
            <a:ext cx="4953000" cy="2362200"/>
          </a:xfrm>
          <a:prstGeom prst="ellipse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/>
              <a:t>Belastbarkeit</a:t>
            </a:r>
            <a:endParaRPr lang="de-DE" sz="36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152785" y="2073900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smtClean="0"/>
              <a:t>+</a:t>
            </a:r>
            <a:endParaRPr lang="de-DE" sz="88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6152785" y="4930786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smtClean="0"/>
              <a:t>+</a:t>
            </a:r>
            <a:endParaRPr lang="de-DE" sz="88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6152785" y="7787672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smtClean="0"/>
              <a:t>+</a:t>
            </a:r>
            <a:endParaRPr lang="de-DE" sz="88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12355434" y="2073900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/>
              <a:t>=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2355434" y="4930786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/>
              <a:t>=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355434" y="7787672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/>
              <a:t>=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3372479" y="2135455"/>
            <a:ext cx="53479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latin typeface="Century Gothic" panose="020B0502020202020204" pitchFamily="34" charset="0"/>
              </a:rPr>
              <a:t>Aufbau, Anpassung, </a:t>
            </a:r>
          </a:p>
          <a:p>
            <a:r>
              <a:rPr lang="de-DE" sz="4000" b="1" dirty="0" smtClean="0">
                <a:latin typeface="Century Gothic" panose="020B0502020202020204" pitchFamily="34" charset="0"/>
              </a:rPr>
              <a:t>Fortschritt</a:t>
            </a:r>
            <a:endParaRPr lang="de-DE" sz="4000" b="1" dirty="0">
              <a:latin typeface="Century Gothic" panose="020B0502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3372479" y="4930786"/>
            <a:ext cx="64331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latin typeface="Century Gothic" panose="020B0502020202020204" pitchFamily="34" charset="0"/>
              </a:rPr>
              <a:t>Überlastung, Risiko für </a:t>
            </a:r>
          </a:p>
          <a:p>
            <a:r>
              <a:rPr lang="de-DE" sz="4000" b="1" dirty="0" smtClean="0">
                <a:latin typeface="Century Gothic" panose="020B0502020202020204" pitchFamily="34" charset="0"/>
              </a:rPr>
              <a:t>Verletzung/Beschwerden</a:t>
            </a:r>
            <a:endParaRPr lang="de-DE" sz="4000" b="1" dirty="0">
              <a:latin typeface="Century Gothic" panose="020B0502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3372479" y="7936284"/>
            <a:ext cx="58785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latin typeface="Century Gothic" panose="020B0502020202020204" pitchFamily="34" charset="0"/>
              </a:rPr>
              <a:t>Unterforderung, Abbau</a:t>
            </a:r>
          </a:p>
          <a:p>
            <a:r>
              <a:rPr lang="de-DE" sz="4000" b="1" dirty="0" smtClean="0">
                <a:latin typeface="Century Gothic" panose="020B0502020202020204" pitchFamily="34" charset="0"/>
              </a:rPr>
              <a:t>von Belastbarkeit</a:t>
            </a:r>
            <a:endParaRPr lang="de-DE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Arbeit VS Training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205" y="2601150"/>
            <a:ext cx="9199245" cy="9233297"/>
          </a:xfrm>
        </p:spPr>
        <p:txBody>
          <a:bodyPr/>
          <a:lstStyle/>
          <a:p>
            <a:r>
              <a:rPr lang="de-DE" sz="4800" b="1" dirty="0" smtClean="0"/>
              <a:t>körperliches Training</a:t>
            </a:r>
          </a:p>
          <a:p>
            <a:endParaRPr lang="de-DE" sz="4800" b="1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>
                <a:latin typeface="Century Gothic" panose="020B0502020202020204" pitchFamily="34" charset="0"/>
              </a:rPr>
              <a:t>sollte nicht überfordern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>
                <a:latin typeface="Century Gothic" panose="020B0502020202020204" pitchFamily="34" charset="0"/>
              </a:rPr>
              <a:t>berücksichtigt Belastbarkeit des Körpers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>
                <a:latin typeface="Century Gothic" panose="020B0502020202020204" pitchFamily="34" charset="0"/>
              </a:rPr>
              <a:t>idealer Reiz als Ziel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>
                <a:latin typeface="Century Gothic" panose="020B0502020202020204" pitchFamily="34" charset="0"/>
              </a:rPr>
              <a:t>Belastung: Training &gt; Alltag</a:t>
            </a:r>
          </a:p>
          <a:p>
            <a:pPr lvl="2">
              <a:lnSpc>
                <a:spcPct val="150000"/>
              </a:lnSpc>
            </a:pPr>
            <a:r>
              <a:rPr lang="de-DE" sz="4000" dirty="0" smtClean="0">
                <a:latin typeface="Century Gothic" panose="020B0502020202020204" pitchFamily="34" charset="0"/>
              </a:rPr>
              <a:t>-&gt; Ziel: Anpassung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dirty="0" smtClean="0"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dirty="0">
              <a:latin typeface="Century Gothic" panose="020B0502020202020204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0204450" y="2632015"/>
            <a:ext cx="9199245" cy="7386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4800" b="1" kern="0" dirty="0" smtClean="0">
                <a:solidFill>
                  <a:sysClr val="windowText" lastClr="000000"/>
                </a:solidFill>
              </a:rPr>
              <a:t>Arbeit </a:t>
            </a:r>
          </a:p>
          <a:p>
            <a:endParaRPr lang="de-DE" sz="4800" b="1" kern="0" dirty="0" smtClean="0">
              <a:solidFill>
                <a:sysClr val="windowText" lastClr="00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kann überfordern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berücksichtigt nicht die </a:t>
            </a:r>
          </a:p>
          <a:p>
            <a:pPr lvl="1">
              <a:lnSpc>
                <a:spcPct val="150000"/>
              </a:lnSpc>
            </a:pPr>
            <a:r>
              <a:rPr lang="de-DE" sz="40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	Belastbarkeit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kern="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Arbeitsleistung als Ziel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kern="0" dirty="0" smtClean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kern="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Training vs. Arbeit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 31"/>
          <p:cNvSpPr/>
          <p:nvPr/>
        </p:nvSpPr>
        <p:spPr>
          <a:xfrm>
            <a:off x="4946650" y="396875"/>
            <a:ext cx="9647828" cy="9051499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800" b="1" dirty="0" smtClean="0"/>
              <a:t>Grundsätze der Belastungssteuerung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9059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Arbeit VS Training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8450" y="2543189"/>
            <a:ext cx="12192000" cy="6832640"/>
          </a:xfrm>
        </p:spPr>
        <p:txBody>
          <a:bodyPr/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b="1" dirty="0" smtClean="0">
                <a:latin typeface="Century Gothic" panose="020B0502020202020204" pitchFamily="34" charset="0"/>
              </a:rPr>
              <a:t>75 – 150 min. intensives Ausdauertraining</a:t>
            </a:r>
          </a:p>
          <a:p>
            <a:pPr lvl="1" algn="ctr">
              <a:lnSpc>
                <a:spcPct val="150000"/>
              </a:lnSpc>
            </a:pPr>
            <a:r>
              <a:rPr lang="de-DE" sz="3200" i="1" dirty="0" smtClean="0">
                <a:latin typeface="Century Gothic" panose="020B0502020202020204" pitchFamily="34" charset="0"/>
              </a:rPr>
              <a:t>ODER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b="1" dirty="0" smtClean="0">
                <a:latin typeface="Century Gothic" panose="020B0502020202020204" pitchFamily="34" charset="0"/>
              </a:rPr>
              <a:t>150-300 min. moderates Ausdauertraining</a:t>
            </a:r>
          </a:p>
          <a:p>
            <a:pPr lvl="1" algn="ctr">
              <a:lnSpc>
                <a:spcPct val="150000"/>
              </a:lnSpc>
            </a:pPr>
            <a:r>
              <a:rPr lang="de-DE" sz="3200" i="1" dirty="0">
                <a:latin typeface="Century Gothic" panose="020B0502020202020204" pitchFamily="34" charset="0"/>
              </a:rPr>
              <a:t>UND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b="1" dirty="0" smtClean="0">
                <a:latin typeface="Century Gothic" panose="020B0502020202020204" pitchFamily="34" charset="0"/>
              </a:rPr>
              <a:t>2 x / Woche </a:t>
            </a:r>
            <a:r>
              <a:rPr lang="de-DE" sz="4400" b="1" dirty="0">
                <a:latin typeface="Century Gothic" panose="020B0502020202020204" pitchFamily="34" charset="0"/>
              </a:rPr>
              <a:t>K</a:t>
            </a:r>
            <a:r>
              <a:rPr lang="de-DE" sz="4400" b="1" dirty="0" smtClean="0">
                <a:latin typeface="Century Gothic" panose="020B0502020202020204" pitchFamily="34" charset="0"/>
              </a:rPr>
              <a:t>räftigungsübungen für große Muskelgruppen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4800" dirty="0">
              <a:latin typeface="Century Gothic" panose="020B0502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WHO Empfehlungen</a:t>
            </a:r>
            <a:r>
              <a:rPr lang="de-DE" sz="8000" b="1" baseline="30000" dirty="0">
                <a:solidFill>
                  <a:srgbClr val="92D050"/>
                </a:solidFill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50" y="2225675"/>
            <a:ext cx="7128710" cy="6858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9893994" y="5470009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/>
              <a:t>5</a:t>
            </a:r>
            <a:r>
              <a:rPr lang="de-DE" dirty="0"/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1251337"/>
            <a:ext cx="2010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für 18-64 Jährige</a:t>
            </a:r>
            <a:endParaRPr lang="de-DE" sz="2800" b="1" baseline="30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Arbeit VS Training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4650" y="1616075"/>
            <a:ext cx="15544800" cy="8217634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de-DE" sz="4400" b="1" dirty="0" smtClean="0">
                <a:latin typeface="Century Gothic" panose="020B0502020202020204" pitchFamily="34" charset="0"/>
              </a:rPr>
              <a:t>Moderates Ausdauertraining: 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Man kann sich daneben Unterhalten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65-75% der max. Herzfrequenz (HF)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70% -&gt; „</a:t>
            </a:r>
            <a:r>
              <a:rPr lang="de-DE" sz="4400" dirty="0" err="1" smtClean="0">
                <a:latin typeface="Century Gothic" panose="020B0502020202020204" pitchFamily="34" charset="0"/>
              </a:rPr>
              <a:t>Runners</a:t>
            </a:r>
            <a:r>
              <a:rPr lang="de-DE" sz="4400" dirty="0" smtClean="0">
                <a:latin typeface="Century Gothic" panose="020B0502020202020204" pitchFamily="34" charset="0"/>
              </a:rPr>
              <a:t> high“</a:t>
            </a:r>
          </a:p>
          <a:p>
            <a:pPr lvl="1">
              <a:lnSpc>
                <a:spcPct val="150000"/>
              </a:lnSpc>
            </a:pPr>
            <a:r>
              <a:rPr lang="de-DE" sz="4400" b="1" dirty="0" smtClean="0">
                <a:latin typeface="Century Gothic" panose="020B0502020202020204" pitchFamily="34" charset="0"/>
              </a:rPr>
              <a:t>Intensives </a:t>
            </a:r>
            <a:r>
              <a:rPr lang="de-DE" sz="4400" b="1" dirty="0">
                <a:latin typeface="Century Gothic" panose="020B0502020202020204" pitchFamily="34" charset="0"/>
              </a:rPr>
              <a:t>Ausdauertraining: 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Einzelne Wörter möglich</a:t>
            </a:r>
            <a:endParaRPr lang="de-DE" sz="4400" dirty="0">
              <a:latin typeface="Century Gothic" panose="020B0502020202020204" pitchFamily="34" charset="0"/>
            </a:endParaRP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400" dirty="0" smtClean="0">
                <a:latin typeface="Century Gothic" panose="020B0502020202020204" pitchFamily="34" charset="0"/>
              </a:rPr>
              <a:t>75-90% </a:t>
            </a:r>
            <a:r>
              <a:rPr lang="de-DE" sz="4400" dirty="0">
                <a:latin typeface="Century Gothic" panose="020B0502020202020204" pitchFamily="34" charset="0"/>
              </a:rPr>
              <a:t>der max. </a:t>
            </a:r>
            <a:r>
              <a:rPr lang="de-DE" sz="4400" dirty="0" smtClean="0">
                <a:latin typeface="Century Gothic" panose="020B0502020202020204" pitchFamily="34" charset="0"/>
              </a:rPr>
              <a:t>HF</a:t>
            </a:r>
            <a:endParaRPr lang="de-DE" sz="4800" dirty="0">
              <a:latin typeface="Century Gothic" panose="020B0502020202020204" pitchFamily="34" charset="0"/>
            </a:endParaRPr>
          </a:p>
          <a:p>
            <a:pPr lvl="2">
              <a:lnSpc>
                <a:spcPct val="150000"/>
              </a:lnSpc>
            </a:pPr>
            <a:endParaRPr lang="de-DE" sz="4800" dirty="0">
              <a:latin typeface="Century Gothic" panose="020B0502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Belastungssteuerung – Ausdauer</a:t>
            </a:r>
            <a:r>
              <a:rPr lang="de-DE" sz="8000" b="1" baseline="30000" dirty="0">
                <a:solidFill>
                  <a:srgbClr val="92D050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7" name="Rechteck 6"/>
          <p:cNvSpPr/>
          <p:nvPr/>
        </p:nvSpPr>
        <p:spPr>
          <a:xfrm>
            <a:off x="9893994" y="5470009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/>
              <a:t>5</a:t>
            </a:r>
            <a:r>
              <a:rPr lang="de-DE" dirty="0"/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12490450" y="1768475"/>
            <a:ext cx="6934200" cy="7772400"/>
          </a:xfrm>
          <a:prstGeom prst="rect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Faustformel:</a:t>
            </a:r>
          </a:p>
          <a:p>
            <a:pPr algn="ctr">
              <a:lnSpc>
                <a:spcPct val="150000"/>
              </a:lnSpc>
            </a:pPr>
            <a:r>
              <a:rPr lang="de-DE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220 - Alter in Jahren = max. HF</a:t>
            </a:r>
          </a:p>
          <a:p>
            <a:pPr algn="ctr">
              <a:lnSpc>
                <a:spcPct val="150000"/>
              </a:lnSpc>
            </a:pPr>
            <a:endParaRPr lang="de-DE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Winfried </a:t>
            </a:r>
            <a:r>
              <a:rPr lang="de-DE" sz="28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Spanaus</a:t>
            </a:r>
            <a:r>
              <a:rPr lang="de-DE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Formel:</a:t>
            </a:r>
          </a:p>
          <a:p>
            <a:pPr algn="ctr">
              <a:lnSpc>
                <a:spcPct val="150000"/>
              </a:lnSpc>
            </a:pPr>
            <a:r>
              <a:rPr lang="de-DE" sz="28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Männer</a:t>
            </a:r>
            <a:r>
              <a:rPr lang="de-DE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de-DE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223 – 0,9 x Alter in J = max. HF</a:t>
            </a:r>
          </a:p>
          <a:p>
            <a:pPr algn="ctr">
              <a:lnSpc>
                <a:spcPct val="150000"/>
              </a:lnSpc>
            </a:pPr>
            <a:r>
              <a:rPr lang="de-DE" sz="28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Frauen</a:t>
            </a:r>
            <a:r>
              <a:rPr lang="de-DE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de-DE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226 – 1,0 x Alter in J = max. HF</a:t>
            </a:r>
          </a:p>
        </p:txBody>
      </p:sp>
    </p:spTree>
    <p:extLst>
      <p:ext uri="{BB962C8B-B14F-4D97-AF65-F5344CB8AC3E}">
        <p14:creationId xmlns:p14="http://schemas.microsoft.com/office/powerpoint/2010/main" val="37610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Arbeit VS Training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8" name="Stern mit 12 Zacken 7"/>
          <p:cNvSpPr/>
          <p:nvPr/>
        </p:nvSpPr>
        <p:spPr>
          <a:xfrm rot="481848">
            <a:off x="9814790" y="1489219"/>
            <a:ext cx="9436717" cy="4901913"/>
          </a:xfrm>
          <a:prstGeom prst="star12">
            <a:avLst/>
          </a:prstGeom>
          <a:solidFill>
            <a:srgbClr val="35A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latin typeface="Century Gothic" panose="020B0502020202020204" pitchFamily="34" charset="0"/>
              </a:rPr>
              <a:t>Die Wiederholungsanzahl wird durch das Gewicht gesteuert</a:t>
            </a:r>
            <a:endParaRPr lang="de-DE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4650" y="1082675"/>
            <a:ext cx="19507200" cy="8863965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de-DE" sz="4800" dirty="0" smtClean="0">
                <a:latin typeface="Century Gothic" panose="020B0502020202020204" pitchFamily="34" charset="0"/>
              </a:rPr>
              <a:t>Wiederholungsanzahl: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800" dirty="0" smtClean="0">
                <a:latin typeface="Century Gothic" panose="020B0502020202020204" pitchFamily="34" charset="0"/>
              </a:rPr>
              <a:t>Kraftausdauer: 15-20 WH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800" dirty="0" smtClean="0">
                <a:latin typeface="Century Gothic" panose="020B0502020202020204" pitchFamily="34" charset="0"/>
              </a:rPr>
              <a:t>Muskelwachstum: 6-12 WH</a:t>
            </a:r>
          </a:p>
          <a:p>
            <a:pPr marL="1143000" lvl="1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800" dirty="0" smtClean="0">
                <a:latin typeface="Century Gothic" panose="020B0502020202020204" pitchFamily="34" charset="0"/>
              </a:rPr>
              <a:t>Maximalkraft: 1-6 WH</a:t>
            </a:r>
          </a:p>
          <a:p>
            <a:pPr lvl="1">
              <a:lnSpc>
                <a:spcPct val="150000"/>
              </a:lnSpc>
            </a:pPr>
            <a:endParaRPr lang="de-DE" sz="48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4800" dirty="0" smtClean="0">
                <a:latin typeface="Century Gothic" panose="020B0502020202020204" pitchFamily="34" charset="0"/>
              </a:rPr>
              <a:t>										</a:t>
            </a:r>
            <a:r>
              <a:rPr lang="de-DE" sz="4800" dirty="0" err="1" smtClean="0">
                <a:latin typeface="Century Gothic" panose="020B0502020202020204" pitchFamily="34" charset="0"/>
              </a:rPr>
              <a:t>Konzentrik</a:t>
            </a:r>
            <a:r>
              <a:rPr lang="de-DE" sz="4800" dirty="0" smtClean="0">
                <a:latin typeface="Century Gothic" panose="020B0502020202020204" pitchFamily="34" charset="0"/>
              </a:rPr>
              <a:t> (Verkürzung)</a:t>
            </a:r>
          </a:p>
          <a:p>
            <a:pPr lvl="1">
              <a:lnSpc>
                <a:spcPct val="150000"/>
              </a:lnSpc>
            </a:pPr>
            <a:r>
              <a:rPr lang="de-DE" sz="4800" dirty="0" smtClean="0">
                <a:latin typeface="Century Gothic" panose="020B0502020202020204" pitchFamily="34" charset="0"/>
              </a:rPr>
              <a:t>										Exzentrik (Verlängerung)</a:t>
            </a:r>
          </a:p>
          <a:p>
            <a:pPr lvl="1">
              <a:lnSpc>
                <a:spcPct val="150000"/>
              </a:lnSpc>
            </a:pPr>
            <a:r>
              <a:rPr lang="de-DE" sz="4800" dirty="0" smtClean="0">
                <a:latin typeface="Century Gothic" panose="020B0502020202020204" pitchFamily="34" charset="0"/>
              </a:rPr>
              <a:t>										</a:t>
            </a:r>
            <a:r>
              <a:rPr lang="de-DE" sz="4800" dirty="0" err="1" smtClean="0">
                <a:latin typeface="Century Gothic" panose="020B0502020202020204" pitchFamily="34" charset="0"/>
              </a:rPr>
              <a:t>Isometrik</a:t>
            </a:r>
            <a:endParaRPr lang="de-DE" sz="4800" dirty="0">
              <a:latin typeface="Century Gothic" panose="020B0502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Belastungssteuerung - Kraft</a:t>
            </a:r>
            <a:endParaRPr lang="de-DE" sz="8000" b="1" baseline="30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kk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8050" y="4511675"/>
            <a:ext cx="18093690" cy="1231106"/>
          </a:xfrm>
        </p:spPr>
        <p:txBody>
          <a:bodyPr/>
          <a:lstStyle/>
          <a:p>
            <a:pPr algn="ctr"/>
            <a:r>
              <a:rPr lang="de-DE" sz="8000" dirty="0" smtClean="0">
                <a:sym typeface="Wingdings" panose="05000000000000000000" pitchFamily="2" charset="2"/>
              </a:rPr>
              <a:t>   </a:t>
            </a:r>
            <a:r>
              <a:rPr lang="de-DE" sz="8000" dirty="0" smtClean="0"/>
              <a:t>MOTION IS LOTION   </a:t>
            </a:r>
            <a:r>
              <a:rPr lang="de-DE" sz="8000" dirty="0" smtClean="0">
                <a:sym typeface="Wingdings" panose="05000000000000000000" pitchFamily="2" charset="2"/>
              </a:rPr>
              <a:t></a:t>
            </a:r>
            <a:endParaRPr lang="de-DE" sz="8000" dirty="0"/>
          </a:p>
        </p:txBody>
      </p:sp>
      <p:sp>
        <p:nvSpPr>
          <p:cNvPr id="6" name="Textfeld 5"/>
          <p:cNvSpPr txBox="1"/>
          <p:nvPr/>
        </p:nvSpPr>
        <p:spPr>
          <a:xfrm>
            <a:off x="-11113" y="20637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Take Home Message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kk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1850" y="1539875"/>
            <a:ext cx="18093690" cy="3200876"/>
          </a:xfrm>
        </p:spPr>
        <p:txBody>
          <a:bodyPr/>
          <a:lstStyle/>
          <a:p>
            <a:pPr algn="just"/>
            <a:r>
              <a:rPr lang="de-DE" sz="1600" baseline="30000" dirty="0"/>
              <a:t>1</a:t>
            </a:r>
            <a:r>
              <a:rPr lang="de-DE" sz="1600" dirty="0"/>
              <a:t> </a:t>
            </a:r>
            <a:r>
              <a:rPr lang="de-DE" sz="1600" dirty="0" err="1"/>
              <a:t>Brinjikji</a:t>
            </a:r>
            <a:r>
              <a:rPr lang="de-DE" sz="1600" dirty="0"/>
              <a:t> W, </a:t>
            </a:r>
            <a:r>
              <a:rPr lang="de-DE" sz="1600" dirty="0" err="1"/>
              <a:t>Luetmer</a:t>
            </a:r>
            <a:r>
              <a:rPr lang="de-DE" sz="1600" dirty="0"/>
              <a:t> PH, Comstock B, </a:t>
            </a:r>
            <a:r>
              <a:rPr lang="de-DE" sz="1600" dirty="0" err="1"/>
              <a:t>Bresnahan</a:t>
            </a:r>
            <a:r>
              <a:rPr lang="de-DE" sz="1600" dirty="0"/>
              <a:t> BW, Chen LE, </a:t>
            </a:r>
            <a:r>
              <a:rPr lang="de-DE" sz="1600" dirty="0" err="1"/>
              <a:t>Deyo</a:t>
            </a:r>
            <a:r>
              <a:rPr lang="de-DE" sz="1600" dirty="0"/>
              <a:t> RA, </a:t>
            </a:r>
            <a:r>
              <a:rPr lang="de-DE" sz="1600" dirty="0" err="1"/>
              <a:t>Halabi</a:t>
            </a:r>
            <a:r>
              <a:rPr lang="de-DE" sz="1600" dirty="0"/>
              <a:t> S, </a:t>
            </a:r>
            <a:r>
              <a:rPr lang="de-DE" sz="1600" dirty="0" smtClean="0"/>
              <a:t>Turner </a:t>
            </a:r>
            <a:r>
              <a:rPr lang="de-DE" sz="1600" dirty="0"/>
              <a:t>JA, </a:t>
            </a:r>
            <a:r>
              <a:rPr lang="de-DE" sz="1600" dirty="0" err="1"/>
              <a:t>Avins</a:t>
            </a:r>
            <a:r>
              <a:rPr lang="de-DE" sz="1600" dirty="0"/>
              <a:t> AL, James K, Wald JT, </a:t>
            </a:r>
            <a:r>
              <a:rPr lang="de-DE" sz="1600" dirty="0" err="1"/>
              <a:t>Kallmes</a:t>
            </a:r>
            <a:r>
              <a:rPr lang="de-DE" sz="1600" dirty="0"/>
              <a:t> DF, </a:t>
            </a:r>
            <a:r>
              <a:rPr lang="de-DE" sz="1600" dirty="0" err="1"/>
              <a:t>Jarvik</a:t>
            </a:r>
            <a:r>
              <a:rPr lang="de-DE" sz="1600" dirty="0"/>
              <a:t> JG. </a:t>
            </a:r>
            <a:r>
              <a:rPr lang="de-DE" sz="1600" b="1" dirty="0" err="1"/>
              <a:t>Systematic</a:t>
            </a:r>
            <a:r>
              <a:rPr lang="de-DE" sz="1600" b="1" dirty="0"/>
              <a:t> </a:t>
            </a:r>
            <a:r>
              <a:rPr lang="de-DE" sz="1600" b="1" dirty="0" err="1"/>
              <a:t>literature</a:t>
            </a:r>
            <a:r>
              <a:rPr lang="de-DE" sz="1600" b="1" dirty="0"/>
              <a:t> </a:t>
            </a:r>
            <a:r>
              <a:rPr lang="de-DE" sz="1600" b="1" dirty="0" err="1" smtClean="0"/>
              <a:t>review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</a:t>
            </a:r>
            <a:r>
              <a:rPr lang="de-DE" sz="1600" b="1" dirty="0" err="1"/>
              <a:t>imaging</a:t>
            </a:r>
            <a:r>
              <a:rPr lang="de-DE" sz="1600" b="1" dirty="0"/>
              <a:t> </a:t>
            </a:r>
            <a:r>
              <a:rPr lang="de-DE" sz="1600" b="1" dirty="0" err="1"/>
              <a:t>features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spinal </a:t>
            </a:r>
            <a:r>
              <a:rPr lang="de-DE" sz="1600" b="1" dirty="0" err="1" smtClean="0"/>
              <a:t>degeneration</a:t>
            </a:r>
            <a:r>
              <a:rPr lang="de-DE" sz="1600" b="1" dirty="0" smtClean="0"/>
              <a:t> </a:t>
            </a:r>
            <a:r>
              <a:rPr lang="de-DE" sz="1600" b="1" dirty="0"/>
              <a:t>in </a:t>
            </a:r>
            <a:r>
              <a:rPr lang="de-DE" sz="1600" b="1" dirty="0" err="1"/>
              <a:t>asymptomatic</a:t>
            </a:r>
            <a:r>
              <a:rPr lang="de-DE" sz="1600" b="1" dirty="0"/>
              <a:t> </a:t>
            </a:r>
            <a:r>
              <a:rPr lang="de-DE" sz="1600" b="1" dirty="0" err="1"/>
              <a:t>populations</a:t>
            </a:r>
            <a:r>
              <a:rPr lang="de-DE" sz="1600" b="1" dirty="0"/>
              <a:t>. </a:t>
            </a:r>
            <a:r>
              <a:rPr lang="de-DE" sz="1600" dirty="0"/>
              <a:t>AJNR Am J </a:t>
            </a:r>
            <a:r>
              <a:rPr lang="de-DE" sz="1600" dirty="0" err="1" smtClean="0"/>
              <a:t>Neuroradiol</a:t>
            </a:r>
            <a:r>
              <a:rPr lang="de-DE" sz="1600" dirty="0"/>
              <a:t>. 2015 Apr;36(4):811-6. </a:t>
            </a:r>
            <a:r>
              <a:rPr lang="de-DE" sz="1600" dirty="0" err="1"/>
              <a:t>doi</a:t>
            </a:r>
            <a:r>
              <a:rPr lang="de-DE" sz="1600" dirty="0"/>
              <a:t>: 10.3174/ajnr.A4173. </a:t>
            </a:r>
            <a:r>
              <a:rPr lang="de-DE" sz="1600" dirty="0" err="1"/>
              <a:t>Epub</a:t>
            </a:r>
            <a:r>
              <a:rPr lang="de-DE" sz="1600" dirty="0"/>
              <a:t> 2014 Nov 27. </a:t>
            </a:r>
            <a:r>
              <a:rPr lang="de-DE" sz="1600" dirty="0" smtClean="0"/>
              <a:t>PMID</a:t>
            </a:r>
            <a:r>
              <a:rPr lang="de-DE" sz="1600" dirty="0"/>
              <a:t>: 25430861; PMCID: PMC4464797</a:t>
            </a:r>
            <a:r>
              <a:rPr lang="de-DE" sz="1600" dirty="0" smtClean="0"/>
              <a:t>.</a:t>
            </a:r>
          </a:p>
          <a:p>
            <a:pPr algn="just"/>
            <a:r>
              <a:rPr lang="de-DE" sz="1600" baseline="30000" dirty="0" smtClean="0"/>
              <a:t>2</a:t>
            </a:r>
            <a:r>
              <a:rPr lang="de-DE" sz="1600" dirty="0" smtClean="0"/>
              <a:t> </a:t>
            </a:r>
            <a:r>
              <a:rPr lang="de-DE" sz="1600" dirty="0" err="1"/>
              <a:t>Raichlen</a:t>
            </a:r>
            <a:r>
              <a:rPr lang="de-DE" sz="1600" dirty="0"/>
              <a:t> DA, Foster AD, </a:t>
            </a:r>
            <a:r>
              <a:rPr lang="de-DE" sz="1600" dirty="0" err="1"/>
              <a:t>Seillier</a:t>
            </a:r>
            <a:r>
              <a:rPr lang="de-DE" sz="1600" dirty="0"/>
              <a:t> A, </a:t>
            </a:r>
            <a:r>
              <a:rPr lang="de-DE" sz="1600" dirty="0" err="1"/>
              <a:t>Giuffrida</a:t>
            </a:r>
            <a:r>
              <a:rPr lang="de-DE" sz="1600" dirty="0"/>
              <a:t> A, </a:t>
            </a:r>
            <a:r>
              <a:rPr lang="de-DE" sz="1600" dirty="0" err="1"/>
              <a:t>Gerdeman</a:t>
            </a:r>
            <a:r>
              <a:rPr lang="de-DE" sz="1600" dirty="0"/>
              <a:t> GL. </a:t>
            </a:r>
            <a:r>
              <a:rPr lang="de-DE" sz="1600" b="1" dirty="0" err="1"/>
              <a:t>Exercise-induced</a:t>
            </a:r>
            <a:r>
              <a:rPr lang="de-DE" sz="1600" b="1" dirty="0"/>
              <a:t> </a:t>
            </a:r>
            <a:r>
              <a:rPr lang="de-DE" sz="1600" b="1" dirty="0" err="1"/>
              <a:t>endocannabinoid</a:t>
            </a:r>
            <a:r>
              <a:rPr lang="de-DE" sz="1600" b="1" dirty="0"/>
              <a:t> </a:t>
            </a:r>
            <a:r>
              <a:rPr lang="de-DE" sz="1600" b="1" dirty="0" err="1"/>
              <a:t>signaling</a:t>
            </a:r>
            <a:r>
              <a:rPr lang="de-DE" sz="1600" b="1" dirty="0"/>
              <a:t> </a:t>
            </a:r>
            <a:r>
              <a:rPr lang="de-DE" sz="1600" b="1" dirty="0" err="1"/>
              <a:t>is</a:t>
            </a:r>
            <a:r>
              <a:rPr lang="de-DE" sz="1600" b="1" dirty="0"/>
              <a:t> </a:t>
            </a:r>
            <a:r>
              <a:rPr lang="de-DE" sz="1600" b="1" dirty="0" err="1"/>
              <a:t>modulated</a:t>
            </a:r>
            <a:r>
              <a:rPr lang="de-DE" sz="1600" b="1" dirty="0"/>
              <a:t> </a:t>
            </a:r>
            <a:r>
              <a:rPr lang="de-DE" sz="1600" b="1" dirty="0" err="1"/>
              <a:t>by</a:t>
            </a:r>
            <a:r>
              <a:rPr lang="de-DE" sz="1600" b="1" dirty="0"/>
              <a:t> </a:t>
            </a:r>
            <a:r>
              <a:rPr lang="de-DE" sz="1600" b="1" dirty="0" err="1"/>
              <a:t>intensity</a:t>
            </a:r>
            <a:r>
              <a:rPr lang="de-DE" sz="1600" dirty="0"/>
              <a:t>. </a:t>
            </a:r>
            <a:r>
              <a:rPr lang="de-DE" sz="1600" dirty="0" err="1"/>
              <a:t>Eur</a:t>
            </a:r>
            <a:r>
              <a:rPr lang="de-DE" sz="1600" dirty="0"/>
              <a:t> J </a:t>
            </a:r>
            <a:r>
              <a:rPr lang="de-DE" sz="1600" dirty="0" err="1"/>
              <a:t>Appl</a:t>
            </a:r>
            <a:r>
              <a:rPr lang="de-DE" sz="1600" dirty="0"/>
              <a:t> </a:t>
            </a:r>
            <a:r>
              <a:rPr lang="de-DE" sz="1600" dirty="0" err="1"/>
              <a:t>Physiol</a:t>
            </a:r>
            <a:r>
              <a:rPr lang="de-DE" sz="1600" dirty="0"/>
              <a:t>. 2013 Apr;113(4):869-75. </a:t>
            </a:r>
            <a:r>
              <a:rPr lang="de-DE" sz="1600" dirty="0" err="1"/>
              <a:t>doi</a:t>
            </a:r>
            <a:r>
              <a:rPr lang="de-DE" sz="1600" dirty="0"/>
              <a:t>: 10.1007/s00421-012-2495-5. </a:t>
            </a:r>
            <a:r>
              <a:rPr lang="de-DE" sz="1600" dirty="0" err="1"/>
              <a:t>Epub</a:t>
            </a:r>
            <a:r>
              <a:rPr lang="de-DE" sz="1600" dirty="0"/>
              <a:t> 2012 Sep 19. PMID: 22990628</a:t>
            </a:r>
            <a:r>
              <a:rPr lang="de-DE" sz="1600" dirty="0" smtClean="0"/>
              <a:t>.</a:t>
            </a:r>
          </a:p>
          <a:p>
            <a:pPr algn="just"/>
            <a:r>
              <a:rPr lang="de-DE" sz="1600" baseline="30000" dirty="0" smtClean="0"/>
              <a:t>4</a:t>
            </a:r>
            <a:r>
              <a:rPr lang="de-DE" sz="1600" dirty="0" smtClean="0"/>
              <a:t> </a:t>
            </a:r>
            <a:r>
              <a:rPr lang="en-US" sz="1600" dirty="0" smtClean="0"/>
              <a:t>Patrick </a:t>
            </a:r>
            <a:r>
              <a:rPr lang="en-US" sz="1600" dirty="0"/>
              <a:t>Boudreau, Susan </a:t>
            </a:r>
            <a:r>
              <a:rPr lang="en-US" sz="1600" dirty="0" err="1"/>
              <a:t>Houge</a:t>
            </a:r>
            <a:r>
              <a:rPr lang="en-US" sz="1600" dirty="0"/>
              <a:t> Mackenzie, Ken </a:t>
            </a:r>
            <a:r>
              <a:rPr lang="en-US" sz="1600" dirty="0" smtClean="0"/>
              <a:t>Hodge, </a:t>
            </a:r>
            <a:r>
              <a:rPr lang="en-US" sz="1600" b="1" dirty="0" smtClean="0"/>
              <a:t>Flow </a:t>
            </a:r>
            <a:r>
              <a:rPr lang="en-US" sz="1600" b="1" dirty="0"/>
              <a:t>states in adventure recreation: A systematic review and thematic </a:t>
            </a:r>
            <a:r>
              <a:rPr lang="en-US" sz="1600" b="1" dirty="0" smtClean="0"/>
              <a:t>synthesis</a:t>
            </a:r>
            <a:r>
              <a:rPr lang="en-US" sz="1600" dirty="0" smtClean="0"/>
              <a:t>, Psychology </a:t>
            </a:r>
            <a:r>
              <a:rPr lang="en-US" sz="1600" dirty="0"/>
              <a:t>of Sport and </a:t>
            </a:r>
            <a:r>
              <a:rPr lang="en-US" sz="1600" dirty="0" smtClean="0"/>
              <a:t>Exercise, Volume 46, 2020, 101611, ISSN 1469-0292, https</a:t>
            </a:r>
            <a:r>
              <a:rPr lang="en-US" sz="1600" dirty="0"/>
              <a:t>://doi.org/10.1016/j.psychsport.2019.101611</a:t>
            </a:r>
            <a:r>
              <a:rPr lang="en-US" sz="1600" dirty="0" smtClean="0"/>
              <a:t>.</a:t>
            </a:r>
          </a:p>
          <a:p>
            <a:pPr algn="just"/>
            <a:r>
              <a:rPr lang="de-DE" sz="1600" baseline="30000" dirty="0" smtClean="0"/>
              <a:t>5</a:t>
            </a:r>
            <a:r>
              <a:rPr lang="de-DE" sz="1600" dirty="0" smtClean="0"/>
              <a:t> </a:t>
            </a:r>
            <a:r>
              <a:rPr lang="de-DE" sz="1600" dirty="0" err="1"/>
              <a:t>Peifer</a:t>
            </a:r>
            <a:r>
              <a:rPr lang="de-DE" sz="1600" dirty="0"/>
              <a:t> C, </a:t>
            </a:r>
            <a:r>
              <a:rPr lang="de-DE" sz="1600" dirty="0" err="1"/>
              <a:t>Schächinger</a:t>
            </a:r>
            <a:r>
              <a:rPr lang="de-DE" sz="1600" dirty="0"/>
              <a:t> H, </a:t>
            </a:r>
            <a:r>
              <a:rPr lang="de-DE" sz="1600" dirty="0" err="1"/>
              <a:t>Engeser</a:t>
            </a:r>
            <a:r>
              <a:rPr lang="de-DE" sz="1600" dirty="0"/>
              <a:t> S, Antoni CH. </a:t>
            </a:r>
            <a:r>
              <a:rPr lang="de-DE" sz="1600" b="1" dirty="0"/>
              <a:t>Cortisol </a:t>
            </a:r>
            <a:r>
              <a:rPr lang="de-DE" sz="1600" b="1" dirty="0" err="1"/>
              <a:t>effects</a:t>
            </a:r>
            <a:r>
              <a:rPr lang="de-DE" sz="1600" b="1" dirty="0"/>
              <a:t> on </a:t>
            </a:r>
            <a:r>
              <a:rPr lang="de-DE" sz="1600" b="1" dirty="0" err="1"/>
              <a:t>flow</a:t>
            </a:r>
            <a:r>
              <a:rPr lang="de-DE" sz="1600" b="1" dirty="0"/>
              <a:t>-experience</a:t>
            </a:r>
            <a:r>
              <a:rPr lang="de-DE" sz="1600" dirty="0"/>
              <a:t>. </a:t>
            </a:r>
            <a:r>
              <a:rPr lang="de-DE" sz="1600" dirty="0" err="1"/>
              <a:t>Psychopharmacology</a:t>
            </a:r>
            <a:r>
              <a:rPr lang="de-DE" sz="1600" dirty="0"/>
              <a:t> (</a:t>
            </a:r>
            <a:r>
              <a:rPr lang="de-DE" sz="1600" dirty="0" err="1"/>
              <a:t>Berl</a:t>
            </a:r>
            <a:r>
              <a:rPr lang="de-DE" sz="1600" dirty="0"/>
              <a:t>). 2015 Mar;232(6):1165-73. </a:t>
            </a:r>
            <a:r>
              <a:rPr lang="de-DE" sz="1600" dirty="0" err="1"/>
              <a:t>doi</a:t>
            </a:r>
            <a:r>
              <a:rPr lang="de-DE" sz="1600" dirty="0"/>
              <a:t>: 10.1007/s00213-014-3753-5. </a:t>
            </a:r>
            <a:r>
              <a:rPr lang="de-DE" sz="1600" dirty="0" err="1"/>
              <a:t>Epub</a:t>
            </a:r>
            <a:r>
              <a:rPr lang="de-DE" sz="1600" dirty="0"/>
              <a:t> 2014 </a:t>
            </a:r>
            <a:r>
              <a:rPr lang="de-DE" sz="1600" dirty="0" err="1"/>
              <a:t>Oct</a:t>
            </a:r>
            <a:r>
              <a:rPr lang="de-DE" sz="1600" dirty="0"/>
              <a:t> 12. PMID: 25304863</a:t>
            </a:r>
            <a:r>
              <a:rPr lang="de-DE" sz="1600" dirty="0" smtClean="0"/>
              <a:t>.</a:t>
            </a:r>
          </a:p>
          <a:p>
            <a:pPr algn="just"/>
            <a:r>
              <a:rPr lang="de-DE" sz="1600" baseline="30000" dirty="0" smtClean="0"/>
              <a:t>6</a:t>
            </a:r>
            <a:r>
              <a:rPr lang="de-DE" sz="1600" dirty="0" smtClean="0"/>
              <a:t> </a:t>
            </a:r>
            <a:r>
              <a:rPr lang="de-DE" sz="1600" dirty="0" err="1" smtClean="0"/>
              <a:t>Elkjær</a:t>
            </a:r>
            <a:r>
              <a:rPr lang="de-DE" sz="1600" dirty="0" smtClean="0"/>
              <a:t> </a:t>
            </a:r>
            <a:r>
              <a:rPr lang="de-DE" sz="1600" dirty="0"/>
              <a:t>E, </a:t>
            </a:r>
            <a:r>
              <a:rPr lang="de-DE" sz="1600" dirty="0" err="1"/>
              <a:t>Mikkelsen</a:t>
            </a:r>
            <a:r>
              <a:rPr lang="de-DE" sz="1600" dirty="0"/>
              <a:t> MB, </a:t>
            </a:r>
            <a:r>
              <a:rPr lang="de-DE" sz="1600" dirty="0" err="1"/>
              <a:t>Michalak</a:t>
            </a:r>
            <a:r>
              <a:rPr lang="de-DE" sz="1600" dirty="0"/>
              <a:t> J, </a:t>
            </a:r>
            <a:r>
              <a:rPr lang="de-DE" sz="1600" dirty="0" err="1"/>
              <a:t>Mennin</a:t>
            </a:r>
            <a:r>
              <a:rPr lang="de-DE" sz="1600" dirty="0"/>
              <a:t> DS, </a:t>
            </a:r>
            <a:r>
              <a:rPr lang="de-DE" sz="1600" dirty="0" err="1"/>
              <a:t>O'Toole</a:t>
            </a:r>
            <a:r>
              <a:rPr lang="de-DE" sz="1600" dirty="0"/>
              <a:t> MS. </a:t>
            </a:r>
            <a:r>
              <a:rPr lang="de-DE" sz="1600" b="1" dirty="0"/>
              <a:t>Expansive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Contractive</a:t>
            </a:r>
            <a:r>
              <a:rPr lang="de-DE" sz="1600" b="1" dirty="0"/>
              <a:t> </a:t>
            </a:r>
            <a:r>
              <a:rPr lang="de-DE" sz="1600" b="1" dirty="0" err="1"/>
              <a:t>Postures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Movement: A </a:t>
            </a:r>
            <a:r>
              <a:rPr lang="de-DE" sz="1600" b="1" dirty="0" err="1"/>
              <a:t>Systematic</a:t>
            </a:r>
            <a:r>
              <a:rPr lang="de-DE" sz="1600" b="1" dirty="0"/>
              <a:t> Review </a:t>
            </a:r>
            <a:r>
              <a:rPr lang="de-DE" sz="1600" b="1" dirty="0" err="1"/>
              <a:t>and</a:t>
            </a:r>
            <a:r>
              <a:rPr lang="de-DE" sz="1600" b="1" dirty="0"/>
              <a:t> Meta-Analysis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the</a:t>
            </a:r>
            <a:r>
              <a:rPr lang="de-DE" sz="1600" b="1" dirty="0"/>
              <a:t> </a:t>
            </a:r>
            <a:r>
              <a:rPr lang="de-DE" sz="1600" b="1" dirty="0" err="1"/>
              <a:t>Effect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Motor Displays on </a:t>
            </a:r>
            <a:r>
              <a:rPr lang="de-DE" sz="1600" b="1" dirty="0" err="1"/>
              <a:t>Affective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Behavioral</a:t>
            </a:r>
            <a:r>
              <a:rPr lang="de-DE" sz="1600" b="1" dirty="0"/>
              <a:t> Responses</a:t>
            </a:r>
            <a:r>
              <a:rPr lang="de-DE" sz="1600" dirty="0"/>
              <a:t>. </a:t>
            </a:r>
            <a:r>
              <a:rPr lang="de-DE" sz="1600" dirty="0" err="1"/>
              <a:t>Perspect</a:t>
            </a:r>
            <a:r>
              <a:rPr lang="de-DE" sz="1600" dirty="0"/>
              <a:t> </a:t>
            </a:r>
            <a:r>
              <a:rPr lang="de-DE" sz="1600" dirty="0" err="1"/>
              <a:t>Psychol</a:t>
            </a:r>
            <a:r>
              <a:rPr lang="de-DE" sz="1600" dirty="0"/>
              <a:t> </a:t>
            </a:r>
            <a:r>
              <a:rPr lang="de-DE" sz="1600" dirty="0" err="1"/>
              <a:t>Sci</a:t>
            </a:r>
            <a:r>
              <a:rPr lang="de-DE" sz="1600" dirty="0"/>
              <a:t>. 2022 Jan;17(1):276-304. </a:t>
            </a:r>
            <a:r>
              <a:rPr lang="de-DE" sz="1600" dirty="0" err="1"/>
              <a:t>doi</a:t>
            </a:r>
            <a:r>
              <a:rPr lang="de-DE" sz="1600" dirty="0"/>
              <a:t>: 10.1177/1745691620919358. </a:t>
            </a:r>
            <a:r>
              <a:rPr lang="de-DE" sz="1600" dirty="0" err="1"/>
              <a:t>Epub</a:t>
            </a:r>
            <a:r>
              <a:rPr lang="de-DE" sz="1600" dirty="0"/>
              <a:t> 2020 Jun 22. PMID: 32569503.</a:t>
            </a:r>
            <a:endParaRPr lang="de-DE" sz="1600" dirty="0" smtClean="0"/>
          </a:p>
          <a:p>
            <a:pPr algn="just"/>
            <a:r>
              <a:rPr lang="de-DE" sz="1600" baseline="30000" dirty="0"/>
              <a:t>7</a:t>
            </a:r>
            <a:r>
              <a:rPr lang="de-DE" sz="1600" dirty="0" smtClean="0"/>
              <a:t> https</a:t>
            </a:r>
            <a:r>
              <a:rPr lang="de-DE" sz="1600" dirty="0"/>
              <a:t>://</a:t>
            </a:r>
            <a:r>
              <a:rPr lang="de-DE" sz="1600" dirty="0" smtClean="0"/>
              <a:t>www.who.int/publications/i/item/9789240015128 abgerufen am 29.08.2025</a:t>
            </a:r>
          </a:p>
          <a:p>
            <a:pPr algn="just"/>
            <a:r>
              <a:rPr lang="de-DE" sz="1600" baseline="30000" dirty="0"/>
              <a:t>8</a:t>
            </a:r>
            <a:r>
              <a:rPr lang="de-DE" sz="1600" dirty="0" smtClean="0"/>
              <a:t> https</a:t>
            </a:r>
            <a:r>
              <a:rPr lang="de-DE" sz="1600" dirty="0"/>
              <a:t>://</a:t>
            </a:r>
            <a:r>
              <a:rPr lang="de-DE" sz="1600" dirty="0" smtClean="0"/>
              <a:t>de.wikipedia.org/wiki/Maximalpuls abgerufen am 29.08.2025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1113" y="20637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Quellen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41564" y="320675"/>
            <a:ext cx="20145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AT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Vielen Dank!</a:t>
            </a:r>
            <a:endParaRPr lang="de-DE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0" y="9735452"/>
            <a:ext cx="20104100" cy="1573530"/>
            <a:chOff x="0" y="9735452"/>
            <a:chExt cx="20104100" cy="1573530"/>
          </a:xfrm>
        </p:grpSpPr>
        <p:sp>
          <p:nvSpPr>
            <p:cNvPr id="7" name="object 2"/>
            <p:cNvSpPr/>
            <p:nvPr/>
          </p:nvSpPr>
          <p:spPr>
            <a:xfrm>
              <a:off x="0" y="9735452"/>
              <a:ext cx="20104100" cy="1573530"/>
            </a:xfrm>
            <a:custGeom>
              <a:avLst/>
              <a:gdLst/>
              <a:ahLst/>
              <a:cxnLst/>
              <a:rect l="l" t="t" r="r" b="b"/>
              <a:pathLst>
                <a:path w="20104100" h="1573529">
                  <a:moveTo>
                    <a:pt x="0" y="1573103"/>
                  </a:moveTo>
                  <a:lnTo>
                    <a:pt x="20104099" y="1573103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1573103"/>
                  </a:lnTo>
                  <a:close/>
                </a:path>
              </a:pathLst>
            </a:custGeom>
            <a:solidFill>
              <a:srgbClr val="8BA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17946348" y="9735452"/>
              <a:ext cx="2145182" cy="1573530"/>
            </a:xfrm>
            <a:custGeom>
              <a:avLst/>
              <a:gdLst/>
              <a:ahLst/>
              <a:cxnLst/>
              <a:rect l="l" t="t" r="r" b="b"/>
              <a:pathLst>
                <a:path w="4607559" h="2911475">
                  <a:moveTo>
                    <a:pt x="0" y="2910906"/>
                  </a:moveTo>
                  <a:lnTo>
                    <a:pt x="4607189" y="2910906"/>
                  </a:lnTo>
                  <a:lnTo>
                    <a:pt x="4607189" y="0"/>
                  </a:lnTo>
                  <a:lnTo>
                    <a:pt x="0" y="0"/>
                  </a:lnTo>
                  <a:lnTo>
                    <a:pt x="0" y="291090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3267" y="9972918"/>
              <a:ext cx="1471342" cy="939557"/>
            </a:xfrm>
            <a:prstGeom prst="rect">
              <a:avLst/>
            </a:prstGeom>
          </p:spPr>
        </p:pic>
      </p:grp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36594" r="127" b="-2518"/>
          <a:stretch/>
        </p:blipFill>
        <p:spPr>
          <a:xfrm>
            <a:off x="-41564" y="2420695"/>
            <a:ext cx="20152014" cy="7805980"/>
          </a:xfrm>
          <a:prstGeom prst="rect">
            <a:avLst/>
          </a:prstGeom>
        </p:spPr>
      </p:pic>
      <p:sp>
        <p:nvSpPr>
          <p:cNvPr id="10" name="Textplatzhalter 3"/>
          <p:cNvSpPr>
            <a:spLocks noGrp="1"/>
          </p:cNvSpPr>
          <p:nvPr>
            <p:ph type="body" idx="10"/>
          </p:nvPr>
        </p:nvSpPr>
        <p:spPr>
          <a:xfrm>
            <a:off x="393886" y="10123973"/>
            <a:ext cx="17158577" cy="1107996"/>
          </a:xfrm>
        </p:spPr>
        <p:txBody>
          <a:bodyPr/>
          <a:lstStyle/>
          <a:p>
            <a:r>
              <a:rPr lang="de-DE" dirty="0" smtClean="0"/>
              <a:t>Körperliche Gesundheit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91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41831" y="2987675"/>
            <a:ext cx="15078075" cy="6232475"/>
          </a:xfrm>
        </p:spPr>
        <p:txBody>
          <a:bodyPr/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400" dirty="0" smtClean="0"/>
              <a:t>Bio-Psycho-Soziales Modell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400" dirty="0" smtClean="0"/>
              <a:t>Biologische Faktoren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400" dirty="0" smtClean="0"/>
              <a:t>Wechselwirkung Körper und Psyche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400" dirty="0" smtClean="0"/>
              <a:t>Belastung VS Belastbarkeit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400" dirty="0" smtClean="0"/>
              <a:t>Grundsätze der Belastungssteuerung</a:t>
            </a:r>
            <a:endParaRPr lang="de-DE" sz="5400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541832" y="777875"/>
            <a:ext cx="15078075" cy="1670215"/>
          </a:xfrm>
        </p:spPr>
        <p:txBody>
          <a:bodyPr/>
          <a:lstStyle/>
          <a:p>
            <a:r>
              <a:rPr lang="de-DE" dirty="0" smtClean="0"/>
              <a:t>Fahrplan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2660650" y="3673475"/>
            <a:ext cx="0" cy="5410200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ihandform 32"/>
          <p:cNvSpPr/>
          <p:nvPr/>
        </p:nvSpPr>
        <p:spPr>
          <a:xfrm>
            <a:off x="10104545" y="5654675"/>
            <a:ext cx="4914335" cy="4914335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b="1" dirty="0"/>
              <a:t>Soziale</a:t>
            </a:r>
            <a:r>
              <a:rPr lang="de-DE" sz="3200" b="1" dirty="0"/>
              <a:t> </a:t>
            </a:r>
            <a:r>
              <a:rPr lang="de-DE" sz="4000" b="1" dirty="0"/>
              <a:t>Faktoren</a:t>
            </a:r>
            <a:endParaRPr lang="de-DE" sz="3200" b="1" dirty="0"/>
          </a:p>
        </p:txBody>
      </p:sp>
      <p:sp>
        <p:nvSpPr>
          <p:cNvPr id="32" name="Freihandform 31"/>
          <p:cNvSpPr/>
          <p:nvPr/>
        </p:nvSpPr>
        <p:spPr>
          <a:xfrm>
            <a:off x="13061385" y="2225675"/>
            <a:ext cx="4914335" cy="4914335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3200" b="1" dirty="0"/>
              <a:t>Psychologische Faktoren</a:t>
            </a:r>
          </a:p>
        </p:txBody>
      </p:sp>
      <p:sp>
        <p:nvSpPr>
          <p:cNvPr id="31" name="Freihandform 30"/>
          <p:cNvSpPr/>
          <p:nvPr/>
        </p:nvSpPr>
        <p:spPr>
          <a:xfrm>
            <a:off x="9138498" y="-46731"/>
            <a:ext cx="4914335" cy="4914335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8BAE3D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b="1" kern="1200" dirty="0" smtClean="0"/>
              <a:t>Biologische Faktoren</a:t>
            </a:r>
            <a:endParaRPr lang="de-DE" sz="4000" b="1" kern="1200" dirty="0"/>
          </a:p>
        </p:txBody>
      </p:sp>
      <p:sp>
        <p:nvSpPr>
          <p:cNvPr id="34" name="Titel 1"/>
          <p:cNvSpPr>
            <a:spLocks noGrp="1"/>
          </p:cNvSpPr>
          <p:nvPr>
            <p:ph type="ctrTitle"/>
          </p:nvPr>
        </p:nvSpPr>
        <p:spPr>
          <a:xfrm>
            <a:off x="1212850" y="4359275"/>
            <a:ext cx="15078075" cy="3937329"/>
          </a:xfrm>
        </p:spPr>
        <p:txBody>
          <a:bodyPr/>
          <a:lstStyle/>
          <a:p>
            <a:pPr algn="l"/>
            <a:r>
              <a:rPr lang="de-DE" dirty="0" smtClean="0"/>
              <a:t>Bio-</a:t>
            </a:r>
            <a:br>
              <a:rPr lang="de-DE" dirty="0" smtClean="0"/>
            </a:br>
            <a:r>
              <a:rPr lang="de-DE" dirty="0" smtClean="0"/>
              <a:t>Psycho-</a:t>
            </a:r>
            <a:br>
              <a:rPr lang="de-DE" dirty="0" smtClean="0"/>
            </a:br>
            <a:r>
              <a:rPr lang="de-DE" dirty="0" smtClean="0"/>
              <a:t>Soziales</a:t>
            </a:r>
            <a:br>
              <a:rPr lang="de-DE" dirty="0" smtClean="0"/>
            </a:br>
            <a:r>
              <a:rPr lang="de-DE" dirty="0" smtClean="0"/>
              <a:t>Modell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62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ihandform 32"/>
          <p:cNvSpPr/>
          <p:nvPr/>
        </p:nvSpPr>
        <p:spPr>
          <a:xfrm>
            <a:off x="9026275" y="5319623"/>
            <a:ext cx="7296433" cy="7145974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b="1" dirty="0"/>
              <a:t>Soziale F.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4000" dirty="0"/>
              <a:t>Isolation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4000" dirty="0"/>
              <a:t>Arbeitsumfeld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4000" dirty="0"/>
              <a:t>Beziehung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b="1" dirty="0"/>
              <a:t>…</a:t>
            </a:r>
          </a:p>
        </p:txBody>
      </p:sp>
      <p:sp>
        <p:nvSpPr>
          <p:cNvPr id="32" name="Freihandform 31"/>
          <p:cNvSpPr/>
          <p:nvPr/>
        </p:nvSpPr>
        <p:spPr>
          <a:xfrm>
            <a:off x="13366185" y="92075"/>
            <a:ext cx="7999587" cy="7505135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019FE5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b="1" dirty="0"/>
              <a:t>Psychologische F.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4000" dirty="0"/>
              <a:t>Stress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4000" dirty="0"/>
              <a:t>Angst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4000" dirty="0"/>
              <a:t>Erwartungshaltung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dirty="0"/>
              <a:t>…</a:t>
            </a:r>
          </a:p>
        </p:txBody>
      </p:sp>
      <p:sp>
        <p:nvSpPr>
          <p:cNvPr id="31" name="Freihandform 30"/>
          <p:cNvSpPr/>
          <p:nvPr/>
        </p:nvSpPr>
        <p:spPr>
          <a:xfrm>
            <a:off x="6623050" y="-1203325"/>
            <a:ext cx="7200335" cy="7047935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8BAE3D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b="1" dirty="0"/>
              <a:t>Biologische F.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3600" dirty="0"/>
              <a:t>Muskelverspannungen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3600" dirty="0"/>
              <a:t>Nervenbeteiligung</a:t>
            </a:r>
          </a:p>
          <a:p>
            <a:pPr marL="571500" indent="-57150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3600" dirty="0" smtClean="0"/>
              <a:t>Bandscheibenprobleme</a:t>
            </a:r>
            <a:endParaRPr lang="de-DE" sz="3600" dirty="0"/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4000" b="1" dirty="0"/>
              <a:t>…</a:t>
            </a:r>
          </a:p>
        </p:txBody>
      </p:sp>
      <p:sp>
        <p:nvSpPr>
          <p:cNvPr id="34" name="Titel 1"/>
          <p:cNvSpPr>
            <a:spLocks noGrp="1"/>
          </p:cNvSpPr>
          <p:nvPr>
            <p:ph type="ctrTitle"/>
          </p:nvPr>
        </p:nvSpPr>
        <p:spPr>
          <a:xfrm>
            <a:off x="679450" y="1539875"/>
            <a:ext cx="15078075" cy="3937329"/>
          </a:xfrm>
        </p:spPr>
        <p:txBody>
          <a:bodyPr/>
          <a:lstStyle/>
          <a:p>
            <a:pPr algn="l"/>
            <a:r>
              <a:rPr lang="de-DE" dirty="0" smtClean="0"/>
              <a:t>Rücken-</a:t>
            </a:r>
            <a:r>
              <a:rPr lang="de-DE" b="0" dirty="0" smtClean="0"/>
              <a:t/>
            </a:r>
            <a:br>
              <a:rPr lang="de-DE" b="0" dirty="0" smtClean="0"/>
            </a:br>
            <a:r>
              <a:rPr lang="de-DE" dirty="0" smtClean="0"/>
              <a:t>schmerzen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79450" y="6188075"/>
            <a:ext cx="8757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Asymptomatische Altersgruppe 50-60 =&gt; </a:t>
            </a:r>
          </a:p>
          <a:p>
            <a:r>
              <a:rPr lang="de-DE" sz="4000" dirty="0" smtClean="0"/>
              <a:t>80% Bandscheibendegeneration</a:t>
            </a:r>
            <a:r>
              <a:rPr lang="de-DE" sz="4000" baseline="30000" dirty="0"/>
              <a:t> </a:t>
            </a:r>
            <a:r>
              <a:rPr lang="de-DE" sz="4000" baseline="30000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189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ihandform 30"/>
          <p:cNvSpPr/>
          <p:nvPr/>
        </p:nvSpPr>
        <p:spPr>
          <a:xfrm>
            <a:off x="5480050" y="777875"/>
            <a:ext cx="8458200" cy="8279176"/>
          </a:xfrm>
          <a:custGeom>
            <a:avLst/>
            <a:gdLst>
              <a:gd name="connsiteX0" fmla="*/ 3488216 w 4914335"/>
              <a:gd name="connsiteY0" fmla="*/ 783534 h 4914335"/>
              <a:gd name="connsiteX1" fmla="*/ 3870473 w 4914335"/>
              <a:gd name="connsiteY1" fmla="*/ 462765 h 4914335"/>
              <a:gd name="connsiteX2" fmla="*/ 4175853 w 4914335"/>
              <a:gd name="connsiteY2" fmla="*/ 719009 h 4914335"/>
              <a:gd name="connsiteX3" fmla="*/ 3926335 w 4914335"/>
              <a:gd name="connsiteY3" fmla="*/ 1151160 h 4914335"/>
              <a:gd name="connsiteX4" fmla="*/ 4322787 w 4914335"/>
              <a:gd name="connsiteY4" fmla="*/ 1837835 h 4914335"/>
              <a:gd name="connsiteX5" fmla="*/ 4821800 w 4914335"/>
              <a:gd name="connsiteY5" fmla="*/ 1837822 h 4914335"/>
              <a:gd name="connsiteX6" fmla="*/ 4891024 w 4914335"/>
              <a:gd name="connsiteY6" fmla="*/ 2230410 h 4914335"/>
              <a:gd name="connsiteX7" fmla="*/ 4422101 w 4914335"/>
              <a:gd name="connsiteY7" fmla="*/ 2401070 h 4914335"/>
              <a:gd name="connsiteX8" fmla="*/ 4284415 w 4914335"/>
              <a:gd name="connsiteY8" fmla="*/ 3181929 h 4914335"/>
              <a:gd name="connsiteX9" fmla="*/ 4666688 w 4914335"/>
              <a:gd name="connsiteY9" fmla="*/ 3502678 h 4914335"/>
              <a:gd name="connsiteX10" fmla="*/ 4467366 w 4914335"/>
              <a:gd name="connsiteY10" fmla="*/ 3847914 h 4914335"/>
              <a:gd name="connsiteX11" fmla="*/ 3998453 w 4914335"/>
              <a:gd name="connsiteY11" fmla="*/ 3677229 h 4914335"/>
              <a:gd name="connsiteX12" fmla="*/ 3391053 w 4914335"/>
              <a:gd name="connsiteY12" fmla="*/ 4186898 h 4914335"/>
              <a:gd name="connsiteX13" fmla="*/ 3477718 w 4914335"/>
              <a:gd name="connsiteY13" fmla="*/ 4678327 h 4914335"/>
              <a:gd name="connsiteX14" fmla="*/ 3103115 w 4914335"/>
              <a:gd name="connsiteY14" fmla="*/ 4814672 h 4914335"/>
              <a:gd name="connsiteX15" fmla="*/ 2853620 w 4914335"/>
              <a:gd name="connsiteY15" fmla="*/ 4382508 h 4914335"/>
              <a:gd name="connsiteX16" fmla="*/ 2060715 w 4914335"/>
              <a:gd name="connsiteY16" fmla="*/ 4382508 h 4914335"/>
              <a:gd name="connsiteX17" fmla="*/ 1811220 w 4914335"/>
              <a:gd name="connsiteY17" fmla="*/ 4814672 h 4914335"/>
              <a:gd name="connsiteX18" fmla="*/ 1436617 w 4914335"/>
              <a:gd name="connsiteY18" fmla="*/ 4678327 h 4914335"/>
              <a:gd name="connsiteX19" fmla="*/ 1523283 w 4914335"/>
              <a:gd name="connsiteY19" fmla="*/ 4186898 h 4914335"/>
              <a:gd name="connsiteX20" fmla="*/ 915883 w 4914335"/>
              <a:gd name="connsiteY20" fmla="*/ 3677229 h 4914335"/>
              <a:gd name="connsiteX21" fmla="*/ 446969 w 4914335"/>
              <a:gd name="connsiteY21" fmla="*/ 3847914 h 4914335"/>
              <a:gd name="connsiteX22" fmla="*/ 247647 w 4914335"/>
              <a:gd name="connsiteY22" fmla="*/ 3502678 h 4914335"/>
              <a:gd name="connsiteX23" fmla="*/ 629921 w 4914335"/>
              <a:gd name="connsiteY23" fmla="*/ 3181929 h 4914335"/>
              <a:gd name="connsiteX24" fmla="*/ 492234 w 4914335"/>
              <a:gd name="connsiteY24" fmla="*/ 2401070 h 4914335"/>
              <a:gd name="connsiteX25" fmla="*/ 23311 w 4914335"/>
              <a:gd name="connsiteY25" fmla="*/ 2230410 h 4914335"/>
              <a:gd name="connsiteX26" fmla="*/ 92535 w 4914335"/>
              <a:gd name="connsiteY26" fmla="*/ 1837822 h 4914335"/>
              <a:gd name="connsiteX27" fmla="*/ 591548 w 4914335"/>
              <a:gd name="connsiteY27" fmla="*/ 1837835 h 4914335"/>
              <a:gd name="connsiteX28" fmla="*/ 988000 w 4914335"/>
              <a:gd name="connsiteY28" fmla="*/ 1151159 h 4914335"/>
              <a:gd name="connsiteX29" fmla="*/ 738482 w 4914335"/>
              <a:gd name="connsiteY29" fmla="*/ 719009 h 4914335"/>
              <a:gd name="connsiteX30" fmla="*/ 1043862 w 4914335"/>
              <a:gd name="connsiteY30" fmla="*/ 462765 h 4914335"/>
              <a:gd name="connsiteX31" fmla="*/ 1426119 w 4914335"/>
              <a:gd name="connsiteY31" fmla="*/ 783534 h 4914335"/>
              <a:gd name="connsiteX32" fmla="*/ 2171205 w 4914335"/>
              <a:gd name="connsiteY32" fmla="*/ 512345 h 4914335"/>
              <a:gd name="connsiteX33" fmla="*/ 2257845 w 4914335"/>
              <a:gd name="connsiteY33" fmla="*/ 20911 h 4914335"/>
              <a:gd name="connsiteX34" fmla="*/ 2656490 w 4914335"/>
              <a:gd name="connsiteY34" fmla="*/ 20911 h 4914335"/>
              <a:gd name="connsiteX35" fmla="*/ 2743129 w 4914335"/>
              <a:gd name="connsiteY35" fmla="*/ 512345 h 4914335"/>
              <a:gd name="connsiteX36" fmla="*/ 3488216 w 4914335"/>
              <a:gd name="connsiteY36" fmla="*/ 783534 h 49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4335" h="4914335">
                <a:moveTo>
                  <a:pt x="3488216" y="783534"/>
                </a:moveTo>
                <a:lnTo>
                  <a:pt x="3870473" y="462765"/>
                </a:lnTo>
                <a:lnTo>
                  <a:pt x="4175853" y="719009"/>
                </a:lnTo>
                <a:lnTo>
                  <a:pt x="3926335" y="1151160"/>
                </a:lnTo>
                <a:cubicBezTo>
                  <a:pt x="4103756" y="1350747"/>
                  <a:pt x="4238651" y="1584391"/>
                  <a:pt x="4322787" y="1837835"/>
                </a:cubicBezTo>
                <a:lnTo>
                  <a:pt x="4821800" y="1837822"/>
                </a:lnTo>
                <a:lnTo>
                  <a:pt x="4891024" y="2230410"/>
                </a:lnTo>
                <a:lnTo>
                  <a:pt x="4422101" y="2401070"/>
                </a:lnTo>
                <a:cubicBezTo>
                  <a:pt x="4429722" y="2668006"/>
                  <a:pt x="4382874" y="2933697"/>
                  <a:pt x="4284415" y="3181929"/>
                </a:cubicBezTo>
                <a:lnTo>
                  <a:pt x="4666688" y="3502678"/>
                </a:lnTo>
                <a:lnTo>
                  <a:pt x="4467366" y="3847914"/>
                </a:lnTo>
                <a:lnTo>
                  <a:pt x="3998453" y="3677229"/>
                </a:lnTo>
                <a:cubicBezTo>
                  <a:pt x="3832707" y="3886613"/>
                  <a:pt x="3626037" y="4060030"/>
                  <a:pt x="3391053" y="4186898"/>
                </a:cubicBezTo>
                <a:lnTo>
                  <a:pt x="3477718" y="4678327"/>
                </a:lnTo>
                <a:lnTo>
                  <a:pt x="3103115" y="4814672"/>
                </a:lnTo>
                <a:lnTo>
                  <a:pt x="2853620" y="4382508"/>
                </a:lnTo>
                <a:cubicBezTo>
                  <a:pt x="2592062" y="4436366"/>
                  <a:pt x="2322273" y="4436366"/>
                  <a:pt x="2060715" y="4382508"/>
                </a:cubicBezTo>
                <a:lnTo>
                  <a:pt x="1811220" y="4814672"/>
                </a:lnTo>
                <a:lnTo>
                  <a:pt x="1436617" y="4678327"/>
                </a:lnTo>
                <a:lnTo>
                  <a:pt x="1523283" y="4186898"/>
                </a:lnTo>
                <a:cubicBezTo>
                  <a:pt x="1288299" y="4060030"/>
                  <a:pt x="1081628" y="3886613"/>
                  <a:pt x="915883" y="3677229"/>
                </a:cubicBezTo>
                <a:lnTo>
                  <a:pt x="446969" y="3847914"/>
                </a:lnTo>
                <a:lnTo>
                  <a:pt x="247647" y="3502678"/>
                </a:lnTo>
                <a:lnTo>
                  <a:pt x="629921" y="3181929"/>
                </a:lnTo>
                <a:cubicBezTo>
                  <a:pt x="531462" y="2933697"/>
                  <a:pt x="484614" y="2668007"/>
                  <a:pt x="492234" y="2401070"/>
                </a:cubicBezTo>
                <a:lnTo>
                  <a:pt x="23311" y="2230410"/>
                </a:lnTo>
                <a:lnTo>
                  <a:pt x="92535" y="1837822"/>
                </a:lnTo>
                <a:lnTo>
                  <a:pt x="591548" y="1837835"/>
                </a:lnTo>
                <a:cubicBezTo>
                  <a:pt x="675684" y="1584390"/>
                  <a:pt x="810579" y="1350746"/>
                  <a:pt x="988000" y="1151159"/>
                </a:cubicBezTo>
                <a:lnTo>
                  <a:pt x="738482" y="719009"/>
                </a:lnTo>
                <a:lnTo>
                  <a:pt x="1043862" y="462765"/>
                </a:lnTo>
                <a:lnTo>
                  <a:pt x="1426119" y="783534"/>
                </a:lnTo>
                <a:cubicBezTo>
                  <a:pt x="1653482" y="643466"/>
                  <a:pt x="1907001" y="551193"/>
                  <a:pt x="2171205" y="512345"/>
                </a:cubicBezTo>
                <a:lnTo>
                  <a:pt x="2257845" y="20911"/>
                </a:lnTo>
                <a:lnTo>
                  <a:pt x="2656490" y="20911"/>
                </a:lnTo>
                <a:lnTo>
                  <a:pt x="2743129" y="512345"/>
                </a:lnTo>
                <a:cubicBezTo>
                  <a:pt x="3007333" y="551193"/>
                  <a:pt x="3260852" y="643466"/>
                  <a:pt x="3488216" y="783534"/>
                </a:cubicBezTo>
                <a:close/>
              </a:path>
            </a:pathLst>
          </a:custGeom>
          <a:solidFill>
            <a:srgbClr val="8BAE3D"/>
          </a:solidFill>
          <a:scene3d>
            <a:camera prst="orthographicFront"/>
            <a:lightRig rig="threePt" dir="t"/>
          </a:scene3d>
          <a:sp3d>
            <a:bevelT w="152400" h="152400" prst="convex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0550" tIns="1233710" rIns="1070550" bIns="1319656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7200" b="1" dirty="0" smtClean="0"/>
              <a:t>Biologische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7200" b="1" dirty="0" smtClean="0"/>
              <a:t>Faktoren</a:t>
            </a:r>
            <a:endParaRPr lang="de-DE" sz="7200" b="1" dirty="0"/>
          </a:p>
        </p:txBody>
      </p:sp>
    </p:spTree>
    <p:extLst>
      <p:ext uri="{BB962C8B-B14F-4D97-AF65-F5344CB8AC3E}">
        <p14:creationId xmlns:p14="http://schemas.microsoft.com/office/powerpoint/2010/main" val="18410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8000" dirty="0" smtClean="0">
                <a:solidFill>
                  <a:schemeClr val="bg1"/>
                </a:solidFill>
              </a:rPr>
              <a:t>Stütz und Bewegungsapparat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369331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Knochen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Sehnen/Bänder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Bandscheiben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Muskeln</a:t>
            </a:r>
            <a:endParaRPr lang="de-DE" sz="4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0" y="2378075"/>
            <a:ext cx="11447918" cy="713182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Stütz- </a:t>
            </a:r>
            <a:r>
              <a:rPr lang="de-DE" sz="8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und Bewegungsapparat</a:t>
            </a:r>
          </a:p>
        </p:txBody>
      </p:sp>
    </p:spTree>
    <p:extLst>
      <p:ext uri="{BB962C8B-B14F-4D97-AF65-F5344CB8AC3E}">
        <p14:creationId xmlns:p14="http://schemas.microsoft.com/office/powerpoint/2010/main" val="20998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Knochen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4154984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braucht Druck und Zug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Krafttraining als </a:t>
            </a:r>
            <a:r>
              <a:rPr lang="de-DE" sz="4000" dirty="0" err="1" smtClean="0"/>
              <a:t>Osteoporoseprophylaxe</a:t>
            </a:r>
            <a:endParaRPr lang="de-DE" sz="4000" dirty="0" smtClean="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passiver Stützapparat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244" y="5266301"/>
            <a:ext cx="8565089" cy="384021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Knochen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8000" dirty="0" smtClean="0">
                <a:solidFill>
                  <a:schemeClr val="bg1"/>
                </a:solidFill>
              </a:rPr>
              <a:t>Sehnen u. Bänder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581697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Sehnen (Muskel – Knochen)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Bänder (Knochen – Knochen)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bestehen aus kollagenen Fasern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geringere Durchblutung als Muskeln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4000" dirty="0" smtClean="0"/>
              <a:t>stabilisieren Gelenke</a:t>
            </a:r>
          </a:p>
          <a:p>
            <a:pPr>
              <a:lnSpc>
                <a:spcPct val="150000"/>
              </a:lnSpc>
            </a:pPr>
            <a:endParaRPr lang="de-DE" sz="4000" dirty="0" smtClean="0"/>
          </a:p>
          <a:p>
            <a:endParaRPr lang="de-DE" dirty="0"/>
          </a:p>
        </p:txBody>
      </p:sp>
      <p:pic>
        <p:nvPicPr>
          <p:cNvPr id="1038" name="Picture 14" descr="https://www.implantcast.de/fileadmin/implantcast/Bilder/Patienten/_aufbau_knie_n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0" y="1920875"/>
            <a:ext cx="7853164" cy="628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0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Sehnen und Bänder</a:t>
            </a:r>
            <a:endParaRPr lang="de-DE" sz="8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1000</Words>
  <Application>Microsoft Office PowerPoint</Application>
  <PresentationFormat>Benutzerdefiniert</PresentationFormat>
  <Paragraphs>252</Paragraphs>
  <Slides>29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Courier New</vt:lpstr>
      <vt:lpstr>Wingdings</vt:lpstr>
      <vt:lpstr>Office Theme</vt:lpstr>
      <vt:lpstr>Herzlich Willkommen</vt:lpstr>
      <vt:lpstr>Privatklinik Hollenburg</vt:lpstr>
      <vt:lpstr>Fahrplan</vt:lpstr>
      <vt:lpstr>Bio- Psycho- Soziales Modell</vt:lpstr>
      <vt:lpstr>Rücken- schmerzen</vt:lpstr>
      <vt:lpstr>PowerPoint-Präsentation</vt:lpstr>
      <vt:lpstr>Stütz und Bewegungsapparat</vt:lpstr>
      <vt:lpstr>Knochen</vt:lpstr>
      <vt:lpstr>Sehnen u. Bänder</vt:lpstr>
      <vt:lpstr>Bandscheiben</vt:lpstr>
      <vt:lpstr>sds</vt:lpstr>
      <vt:lpstr>sf</vt:lpstr>
      <vt:lpstr>Muskeln</vt:lpstr>
      <vt:lpstr>PowerPoint-Präsentation</vt:lpstr>
      <vt:lpstr>Positive Effekte von Bewegung auf die Psyche</vt:lpstr>
      <vt:lpstr>Positive Effekte von Bewegung auf die Psyche</vt:lpstr>
      <vt:lpstr>Positive Effekte von Bewegung auf die Psyche</vt:lpstr>
      <vt:lpstr>Positive Effekte von Bewegung auf die Psyche</vt:lpstr>
      <vt:lpstr>PowerPoint-Präsentation</vt:lpstr>
      <vt:lpstr>Arbeit VS Training</vt:lpstr>
      <vt:lpstr>Arbeit VS Training</vt:lpstr>
      <vt:lpstr>Arbeit VS Training</vt:lpstr>
      <vt:lpstr>PowerPoint-Präsentation</vt:lpstr>
      <vt:lpstr>Arbeit VS Training</vt:lpstr>
      <vt:lpstr>Arbeit VS Training</vt:lpstr>
      <vt:lpstr>Arbeit VS Training</vt:lpstr>
      <vt:lpstr>kk</vt:lpstr>
      <vt:lpstr>kk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Buchsteiner Ingrid</dc:creator>
  <cp:lastModifiedBy>Höllerer Anna, BSc</cp:lastModifiedBy>
  <cp:revision>358</cp:revision>
  <cp:lastPrinted>2025-09-29T09:45:39Z</cp:lastPrinted>
  <dcterms:created xsi:type="dcterms:W3CDTF">2019-01-28T12:14:15Z</dcterms:created>
  <dcterms:modified xsi:type="dcterms:W3CDTF">2025-11-12T11:51:33Z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2019-01-28T00:00:00Z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2019-01-28T00:00:00Z</vt:filetime>
  </property>
</Properties>
</file>